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3"/>
  </p:notesMasterIdLst>
  <p:handoutMasterIdLst>
    <p:handoutMasterId r:id="rId44"/>
  </p:handoutMasterIdLst>
  <p:sldIdLst>
    <p:sldId id="274" r:id="rId2"/>
    <p:sldId id="544" r:id="rId3"/>
    <p:sldId id="276" r:id="rId4"/>
    <p:sldId id="593" r:id="rId5"/>
    <p:sldId id="632" r:id="rId6"/>
    <p:sldId id="635" r:id="rId7"/>
    <p:sldId id="636" r:id="rId8"/>
    <p:sldId id="634" r:id="rId9"/>
    <p:sldId id="659" r:id="rId10"/>
    <p:sldId id="637" r:id="rId11"/>
    <p:sldId id="638" r:id="rId12"/>
    <p:sldId id="639" r:id="rId13"/>
    <p:sldId id="594" r:id="rId14"/>
    <p:sldId id="640" r:id="rId15"/>
    <p:sldId id="660" r:id="rId16"/>
    <p:sldId id="661" r:id="rId17"/>
    <p:sldId id="662" r:id="rId18"/>
    <p:sldId id="663" r:id="rId19"/>
    <p:sldId id="591" r:id="rId20"/>
    <p:sldId id="641" r:id="rId21"/>
    <p:sldId id="566" r:id="rId22"/>
    <p:sldId id="643" r:id="rId23"/>
    <p:sldId id="649" r:id="rId24"/>
    <p:sldId id="644" r:id="rId25"/>
    <p:sldId id="645" r:id="rId26"/>
    <p:sldId id="646" r:id="rId27"/>
    <p:sldId id="647" r:id="rId28"/>
    <p:sldId id="648" r:id="rId29"/>
    <p:sldId id="658" r:id="rId30"/>
    <p:sldId id="653" r:id="rId31"/>
    <p:sldId id="654" r:id="rId32"/>
    <p:sldId id="655" r:id="rId33"/>
    <p:sldId id="656" r:id="rId34"/>
    <p:sldId id="657" r:id="rId35"/>
    <p:sldId id="642" r:id="rId36"/>
    <p:sldId id="560" r:id="rId37"/>
    <p:sldId id="349" r:id="rId38"/>
    <p:sldId id="401" r:id="rId39"/>
    <p:sldId id="490" r:id="rId40"/>
    <p:sldId id="491" r:id="rId41"/>
    <p:sldId id="4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44"/>
            <p14:sldId id="276"/>
          </p14:sldIdLst>
        </p14:section>
        <p14:section name="1. Security considerations in Exchange Online and SharePoint Online" id="{4ADC61C3-2954-4C8C-B504-2E78090FFE6D}">
          <p14:sldIdLst>
            <p14:sldId id="593"/>
            <p14:sldId id="632"/>
            <p14:sldId id="635"/>
            <p14:sldId id="636"/>
            <p14:sldId id="634"/>
            <p14:sldId id="659"/>
            <p14:sldId id="637"/>
            <p14:sldId id="638"/>
            <p14:sldId id="639"/>
            <p14:sldId id="594"/>
          </p14:sldIdLst>
        </p14:section>
        <p14:section name="2. Office 365 ATP" id="{CCD31E14-2C3D-4310-BD40-51D2AB3DDE20}">
          <p14:sldIdLst>
            <p14:sldId id="640"/>
            <p14:sldId id="660"/>
            <p14:sldId id="661"/>
            <p14:sldId id="662"/>
            <p14:sldId id="663"/>
            <p14:sldId id="591"/>
          </p14:sldIdLst>
        </p14:section>
        <p14:section name="3. Using Microsoft Intune as MDM" id="{AEF9B61C-8E31-4748-97AF-7CE15D5FCDFD}">
          <p14:sldIdLst>
            <p14:sldId id="641"/>
            <p14:sldId id="566"/>
            <p14:sldId id="643"/>
            <p14:sldId id="649"/>
            <p14:sldId id="644"/>
            <p14:sldId id="645"/>
            <p14:sldId id="646"/>
            <p14:sldId id="647"/>
            <p14:sldId id="648"/>
            <p14:sldId id="658"/>
            <p14:sldId id="653"/>
            <p14:sldId id="654"/>
            <p14:sldId id="655"/>
            <p14:sldId id="656"/>
            <p14:sldId id="657"/>
            <p14:sldId id="642"/>
          </p14:sldIdLst>
        </p14:section>
        <p14:section name="4. Demonstration" id="{979BE68F-1BCC-4402-ACB9-34B768C3000F}">
          <p14:sldIdLst>
            <p14:sldId id="560"/>
          </p14:sldIdLst>
        </p14:section>
        <p14:section name="Conclusion" id="{10E03AB1-9AA8-4E86-9A64-D741901E50A2}">
          <p14:sldIdLst>
            <p14:sldId id="349"/>
            <p14:sldId id="401"/>
            <p14:sldId id="490"/>
            <p14:sldId id="49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AC8"/>
    <a:srgbClr val="7176D1"/>
    <a:srgbClr val="234465"/>
    <a:srgbClr val="00E668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4" autoAdjust="0"/>
    <p:restoredTop sz="92221" autoAdjust="0"/>
  </p:normalViewPr>
  <p:slideViewPr>
    <p:cSldViewPr snapToGrid="0" showGuides="1">
      <p:cViewPr varScale="1">
        <p:scale>
          <a:sx n="96" d="100"/>
          <a:sy n="96" d="100"/>
        </p:scale>
        <p:origin x="75" y="1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27.8.2019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37776" y="3117516"/>
            <a:ext cx="2484090" cy="2688410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" y="6667130"/>
            <a:ext cx="12192000" cy="1908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4640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37776" y="3117516"/>
            <a:ext cx="2484090" cy="2688410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4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57E7743-24C7-4E3B-9566-CED2989F8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27-Aug-19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4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92" r:id="rId9"/>
    <p:sldLayoutId id="2147483683" r:id="rId10"/>
    <p:sldLayoutId id="2147483684" r:id="rId11"/>
    <p:sldLayoutId id="2147483685" r:id="rId12"/>
    <p:sldLayoutId id="2147483686" r:id="rId13"/>
    <p:sldLayoutId id="2147483688" r:id="rId14"/>
    <p:sldLayoutId id="2147483689" r:id="rId15"/>
    <p:sldLayoutId id="2147483687" r:id="rId16"/>
    <p:sldLayoutId id="2147483690" r:id="rId17"/>
    <p:sldLayoutId id="2147483691" r:id="rId18"/>
    <p:sldLayoutId id="2147483693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office365/servicedescriptions/office-365-advanced-threat-protection-service-description#feature-availability-across-advanced-threat-protection-atp-plans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68" y="1131849"/>
            <a:ext cx="10965303" cy="506796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solidFill>
                  <a:srgbClr val="234465"/>
                </a:solidFill>
              </a:rPr>
              <a:t>Module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348" y="23552"/>
            <a:ext cx="10965303" cy="1204280"/>
          </a:xfrm>
        </p:spPr>
        <p:txBody>
          <a:bodyPr>
            <a:noAutofit/>
          </a:bodyPr>
          <a:lstStyle/>
          <a:p>
            <a:r>
              <a:rPr lang="en-US" sz="3400" dirty="0"/>
              <a:t>Security considerations in Exchange and SharePoint Online.</a:t>
            </a:r>
            <a:br>
              <a:rPr lang="en-US" sz="3400" dirty="0"/>
            </a:br>
            <a:r>
              <a:rPr lang="en-US" sz="3400" dirty="0"/>
              <a:t>Mobile Device Management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912FE-6085-4719-80EF-0FDA0EA83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16" y="1753012"/>
            <a:ext cx="4474806" cy="3351976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 – anonymous links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208" y="1252839"/>
            <a:ext cx="8605437" cy="5307706"/>
          </a:xfrm>
        </p:spPr>
        <p:txBody>
          <a:bodyPr>
            <a:normAutofit/>
          </a:bodyPr>
          <a:lstStyle/>
          <a:p>
            <a:r>
              <a:rPr lang="en-US" sz="3200" dirty="0"/>
              <a:t>Sharing with “anonymous link” may </a:t>
            </a:r>
            <a:br>
              <a:rPr lang="en-US" sz="3200" dirty="0"/>
            </a:br>
            <a:r>
              <a:rPr lang="en-US" sz="3200" dirty="0"/>
              <a:t>dramatically lower the security since the link</a:t>
            </a:r>
            <a:br>
              <a:rPr lang="en-US" sz="3200" dirty="0"/>
            </a:br>
            <a:r>
              <a:rPr lang="en-US" sz="3200" dirty="0"/>
              <a:t>can be forwarded to anyone</a:t>
            </a:r>
          </a:p>
          <a:p>
            <a:r>
              <a:rPr lang="en-US" sz="3200" dirty="0"/>
              <a:t>If possible, minimize the risk by:</a:t>
            </a:r>
          </a:p>
          <a:p>
            <a:pPr lvl="1"/>
            <a:r>
              <a:rPr lang="en-US" sz="2600" dirty="0"/>
              <a:t>Permit read-only access</a:t>
            </a:r>
          </a:p>
          <a:p>
            <a:pPr lvl="1"/>
            <a:r>
              <a:rPr lang="en-US" sz="2600" dirty="0"/>
              <a:t>Set expiration date</a:t>
            </a:r>
          </a:p>
          <a:p>
            <a:pPr lvl="1"/>
            <a:r>
              <a:rPr lang="en-US" sz="2600" dirty="0"/>
              <a:t>Provide password</a:t>
            </a:r>
          </a:p>
          <a:p>
            <a:pPr lvl="1"/>
            <a:r>
              <a:rPr lang="en-US" sz="2600" dirty="0"/>
              <a:t>Block download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29661-8FE4-4266-BA98-27E83888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182" y="1428769"/>
            <a:ext cx="2886763" cy="5122843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1655160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 – limit sharing by domain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209" y="1252839"/>
            <a:ext cx="5704510" cy="5307706"/>
          </a:xfrm>
        </p:spPr>
        <p:txBody>
          <a:bodyPr>
            <a:normAutofit/>
          </a:bodyPr>
          <a:lstStyle/>
          <a:p>
            <a:r>
              <a:rPr lang="en-US" sz="3000" dirty="0"/>
              <a:t>Remember, external sharing </a:t>
            </a:r>
            <a:br>
              <a:rPr lang="en-US" sz="3000" dirty="0"/>
            </a:br>
            <a:r>
              <a:rPr lang="en-US" sz="3000" dirty="0"/>
              <a:t>settings are on two places:</a:t>
            </a:r>
          </a:p>
          <a:p>
            <a:pPr lvl="1"/>
            <a:r>
              <a:rPr lang="en-US" sz="2800" dirty="0"/>
              <a:t>At the organizational level</a:t>
            </a:r>
          </a:p>
          <a:p>
            <a:pPr lvl="1"/>
            <a:r>
              <a:rPr lang="en-US" sz="2800" dirty="0"/>
              <a:t>At the site level</a:t>
            </a:r>
          </a:p>
          <a:p>
            <a:r>
              <a:rPr lang="en-US" sz="3000" dirty="0"/>
              <a:t>Some additional options to </a:t>
            </a:r>
            <a:br>
              <a:rPr lang="en-US" sz="3000" dirty="0"/>
            </a:br>
            <a:r>
              <a:rPr lang="en-US" sz="3000" dirty="0"/>
              <a:t>secure external sharing at the</a:t>
            </a:r>
            <a:br>
              <a:rPr lang="en-US" sz="3000" dirty="0"/>
            </a:br>
            <a:r>
              <a:rPr lang="en-US" sz="3000" dirty="0"/>
              <a:t>organizational level exist</a:t>
            </a:r>
          </a:p>
          <a:p>
            <a:r>
              <a:rPr lang="en-US" sz="3000" dirty="0"/>
              <a:t>One of them is to limit sharing</a:t>
            </a:r>
            <a:br>
              <a:rPr lang="en-US" sz="3000" dirty="0"/>
            </a:br>
            <a:r>
              <a:rPr lang="en-US" sz="3000" dirty="0"/>
              <a:t>by domain</a:t>
            </a:r>
          </a:p>
          <a:p>
            <a:pPr lvl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9F7EA-1087-4C6E-9110-B0E8C98D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283" y="1613971"/>
            <a:ext cx="5873074" cy="4176199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282543-0B69-461D-96D1-76FE90967BB4}"/>
              </a:ext>
            </a:extLst>
          </p:cNvPr>
          <p:cNvSpPr/>
          <p:nvPr/>
        </p:nvSpPr>
        <p:spPr bwMode="auto">
          <a:xfrm>
            <a:off x="6230039" y="4748270"/>
            <a:ext cx="2385151" cy="627962"/>
          </a:xfrm>
          <a:prstGeom prst="roundRect">
            <a:avLst/>
          </a:prstGeom>
          <a:noFill/>
          <a:ln w="38100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13199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49"/>
            <a:ext cx="9506047" cy="978903"/>
          </a:xfrm>
        </p:spPr>
        <p:txBody>
          <a:bodyPr>
            <a:noAutofit/>
          </a:bodyPr>
          <a:lstStyle/>
          <a:p>
            <a:r>
              <a:rPr lang="en-US" sz="4000" dirty="0"/>
              <a:t>Access control in SharePoint Online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329957"/>
            <a:ext cx="6556300" cy="5307706"/>
          </a:xfrm>
        </p:spPr>
        <p:txBody>
          <a:bodyPr>
            <a:normAutofit/>
          </a:bodyPr>
          <a:lstStyle/>
          <a:p>
            <a:r>
              <a:rPr lang="en-US" sz="2800" dirty="0"/>
              <a:t>Additional security in SharePoint Online allows you to:</a:t>
            </a:r>
          </a:p>
          <a:p>
            <a:pPr lvl="1"/>
            <a:r>
              <a:rPr lang="en-US" sz="2400" dirty="0"/>
              <a:t>Control the behavior of uncompliant </a:t>
            </a:r>
            <a:br>
              <a:rPr lang="en-US" sz="2400" dirty="0"/>
            </a:br>
            <a:r>
              <a:rPr lang="en-US" sz="2400" dirty="0"/>
              <a:t>or not domain joined devices</a:t>
            </a:r>
          </a:p>
          <a:p>
            <a:pPr lvl="1"/>
            <a:r>
              <a:rPr lang="en-US" sz="2400" dirty="0"/>
              <a:t>Auto sign-out inactive users</a:t>
            </a:r>
          </a:p>
          <a:p>
            <a:pPr lvl="1"/>
            <a:r>
              <a:rPr lang="en-US" sz="2400" dirty="0"/>
              <a:t>Control access based on network (IP)</a:t>
            </a:r>
            <a:br>
              <a:rPr lang="en-US" sz="2400" dirty="0"/>
            </a:br>
            <a:r>
              <a:rPr lang="en-US" sz="2400" dirty="0"/>
              <a:t>location</a:t>
            </a:r>
          </a:p>
          <a:p>
            <a:pPr lvl="1"/>
            <a:r>
              <a:rPr lang="en-US" sz="2400" dirty="0"/>
              <a:t>Allow or block access from apps which</a:t>
            </a:r>
            <a:br>
              <a:rPr lang="en-US" sz="2400" dirty="0"/>
            </a:br>
            <a:r>
              <a:rPr lang="en-US" sz="2400" dirty="0"/>
              <a:t>do not support modern authentication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CD2F2-D2D0-4084-8A5A-1599ACAC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782" y="2039763"/>
            <a:ext cx="5089074" cy="3600874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1378456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59796"/>
      </p:ext>
    </p:ext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1402720" cy="1569281"/>
          </a:xfrm>
        </p:spPr>
        <p:txBody>
          <a:bodyPr/>
          <a:lstStyle/>
          <a:p>
            <a:r>
              <a:rPr lang="en-US" dirty="0"/>
              <a:t>Office 365 Advanced Threat Protection</a:t>
            </a:r>
            <a:br>
              <a:rPr lang="en-US" dirty="0"/>
            </a:br>
            <a:r>
              <a:rPr lang="en-US" dirty="0"/>
              <a:t>(ATP)</a:t>
            </a:r>
          </a:p>
        </p:txBody>
      </p:sp>
    </p:spTree>
    <p:extLst>
      <p:ext uri="{BB962C8B-B14F-4D97-AF65-F5344CB8AC3E}">
        <p14:creationId xmlns:p14="http://schemas.microsoft.com/office/powerpoint/2010/main" val="4085824998"/>
      </p:ext>
    </p:extLst>
  </p:cSld>
  <p:clrMapOvr>
    <a:masterClrMapping/>
  </p:clrMapOvr>
  <p:transition spd="slow" advClick="0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D5F0-4A14-495E-B873-5016DF4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Office 365 ATP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4990F-86F8-40FF-9DBF-CCE461F55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Office 365 ATP capabilities:</a:t>
            </a:r>
          </a:p>
          <a:p>
            <a:pPr lvl="1"/>
            <a:r>
              <a:rPr lang="en-US" dirty="0"/>
              <a:t>Safe attachments</a:t>
            </a:r>
          </a:p>
          <a:p>
            <a:pPr lvl="1"/>
            <a:r>
              <a:rPr lang="en-US" dirty="0"/>
              <a:t>Safe links</a:t>
            </a:r>
          </a:p>
          <a:p>
            <a:pPr lvl="1"/>
            <a:r>
              <a:rPr lang="en-US" dirty="0"/>
              <a:t>Anti-phishing policies</a:t>
            </a:r>
          </a:p>
          <a:p>
            <a:pPr lvl="1"/>
            <a:r>
              <a:rPr lang="en-US" dirty="0"/>
              <a:t>ATP for SharePoint, OneDrive and Teams</a:t>
            </a:r>
          </a:p>
          <a:p>
            <a:pPr lvl="1"/>
            <a:r>
              <a:rPr lang="en-US" dirty="0"/>
              <a:t>Office 365 attack simulator</a:t>
            </a:r>
          </a:p>
          <a:p>
            <a:pPr lvl="1"/>
            <a:r>
              <a:rPr lang="en-US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1459911637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D5F0-4A14-495E-B873-5016DF4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Office 365 ATP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4990F-86F8-40FF-9DBF-CCE461F55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Office 365 ATP is part of Microsoft Threat Protection</a:t>
            </a:r>
          </a:p>
          <a:p>
            <a:r>
              <a:rPr lang="en-US" dirty="0">
                <a:hlinkClick r:id="rId2"/>
              </a:rPr>
              <a:t>ATP Plan 1 vs ATP Plan 2</a:t>
            </a:r>
            <a:endParaRPr lang="en-US" dirty="0"/>
          </a:p>
          <a:p>
            <a:r>
              <a:rPr lang="en-US" dirty="0"/>
              <a:t>ATP is included in Office 365 Enterprise E5, </a:t>
            </a:r>
            <a:br>
              <a:rPr lang="en-US" dirty="0"/>
            </a:br>
            <a:r>
              <a:rPr lang="en-US" dirty="0"/>
              <a:t>Office 365 Education A5, and Microsoft 365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144684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D5F0-4A14-495E-B873-5016DF4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attachments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BA9209-A1DC-429E-8852-2052745AE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76" y="1291643"/>
            <a:ext cx="9506047" cy="5339187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4517901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D5F0-4A14-495E-B873-5016DF4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links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98A11-5DF4-467D-BC4E-A899EA7B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735" y="1402837"/>
            <a:ext cx="5735900" cy="511224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551E2-64EA-4D03-991E-DBA85423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13" y="1402837"/>
            <a:ext cx="5462317" cy="511224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032470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3816"/>
      </p:ext>
    </p:extLst>
  </p:cSld>
  <p:clrMapOvr>
    <a:masterClrMapping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1607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1189464" cy="1569281"/>
          </a:xfrm>
        </p:spPr>
        <p:txBody>
          <a:bodyPr/>
          <a:lstStyle/>
          <a:p>
            <a:r>
              <a:rPr lang="en-US" dirty="0"/>
              <a:t>Using Microsoft Intune as MDM</a:t>
            </a:r>
          </a:p>
        </p:txBody>
      </p:sp>
    </p:spTree>
    <p:extLst>
      <p:ext uri="{BB962C8B-B14F-4D97-AF65-F5344CB8AC3E}">
        <p14:creationId xmlns:p14="http://schemas.microsoft.com/office/powerpoint/2010/main" val="1115412841"/>
      </p:ext>
    </p:extLst>
  </p:cSld>
  <p:clrMapOvr>
    <a:masterClrMapping/>
  </p:clrMapOvr>
  <p:transition spd="slow" advClick="0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001FA-05CF-4CCE-BB39-55844F24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vs usability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DC9E1-1A99-4869-B733-318CB57FFF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8176E7-2D2B-4F3B-9425-91EE56B45263}"/>
              </a:ext>
            </a:extLst>
          </p:cNvPr>
          <p:cNvCxnSpPr>
            <a:cxnSpLocks/>
          </p:cNvCxnSpPr>
          <p:nvPr/>
        </p:nvCxnSpPr>
        <p:spPr>
          <a:xfrm flipV="1">
            <a:off x="1459346" y="1450109"/>
            <a:ext cx="0" cy="4306456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33B9E-39DB-42D5-88D5-C093D7C9AED4}"/>
              </a:ext>
            </a:extLst>
          </p:cNvPr>
          <p:cNvCxnSpPr>
            <a:cxnSpLocks/>
          </p:cNvCxnSpPr>
          <p:nvPr/>
        </p:nvCxnSpPr>
        <p:spPr>
          <a:xfrm>
            <a:off x="1422400" y="5756564"/>
            <a:ext cx="8465129" cy="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074CA-F957-4942-924B-1AF2B95492AE}"/>
              </a:ext>
            </a:extLst>
          </p:cNvPr>
          <p:cNvSpPr/>
          <p:nvPr/>
        </p:nvSpPr>
        <p:spPr>
          <a:xfrm>
            <a:off x="5069278" y="591291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2"/>
                </a:solidFill>
              </a:rPr>
              <a:t>Security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911E01-0D5F-4855-A3C0-7D79FF8D4D6B}"/>
              </a:ext>
            </a:extLst>
          </p:cNvPr>
          <p:cNvSpPr/>
          <p:nvPr/>
        </p:nvSpPr>
        <p:spPr>
          <a:xfrm rot="16200000">
            <a:off x="41612" y="3136612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2"/>
                </a:solidFill>
              </a:rPr>
              <a:t>Usability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9F26E6-528C-4525-A3E6-ED5FDFAD3FEE}"/>
              </a:ext>
            </a:extLst>
          </p:cNvPr>
          <p:cNvCxnSpPr>
            <a:cxnSpLocks/>
          </p:cNvCxnSpPr>
          <p:nvPr/>
        </p:nvCxnSpPr>
        <p:spPr>
          <a:xfrm>
            <a:off x="2518617" y="2098857"/>
            <a:ext cx="4345170" cy="3136739"/>
          </a:xfrm>
          <a:prstGeom prst="line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E9B83B-1C60-4F73-921F-2302E3E9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36" y="1450108"/>
            <a:ext cx="1046925" cy="10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20606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AB2A-8C2F-4113-8C80-07B5F343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is the new normal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17C35B1-5C4E-4C2D-9F10-1BFF603F247D}"/>
              </a:ext>
            </a:extLst>
          </p:cNvPr>
          <p:cNvGrpSpPr/>
          <p:nvPr/>
        </p:nvGrpSpPr>
        <p:grpSpPr>
          <a:xfrm>
            <a:off x="270894" y="1616781"/>
            <a:ext cx="3584682" cy="5155748"/>
            <a:chOff x="274638" y="1648178"/>
            <a:chExt cx="3657600" cy="526062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0F5AD65-399D-4723-B401-CCD3D91602DB}"/>
                </a:ext>
              </a:extLst>
            </p:cNvPr>
            <p:cNvSpPr/>
            <p:nvPr/>
          </p:nvSpPr>
          <p:spPr bwMode="auto">
            <a:xfrm>
              <a:off x="274638" y="4755974"/>
              <a:ext cx="3611880" cy="45720"/>
            </a:xfrm>
            <a:prstGeom prst="rect">
              <a:avLst/>
            </a:prstGeom>
            <a:solidFill>
              <a:srgbClr val="00827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79234" tIns="143387" rIns="179234" bIns="143387"/>
            <a:lstStyle/>
            <a:p>
              <a:pPr marL="0" marR="0" lvl="0" indent="0" defTabSz="9139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809779E-CD38-42BA-BF8D-CDDFEEE8AD9F}"/>
                </a:ext>
              </a:extLst>
            </p:cNvPr>
            <p:cNvSpPr/>
            <p:nvPr/>
          </p:nvSpPr>
          <p:spPr bwMode="auto">
            <a:xfrm>
              <a:off x="274638" y="4801695"/>
              <a:ext cx="3657600" cy="21071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79234" tIns="143387" rIns="179234" bIns="143387"/>
            <a:lstStyle/>
            <a:p>
              <a:pPr marL="0" marR="0" lvl="0" indent="0" defTabSz="9139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52 percent of information workers across 17 countries report using three or more devices for work*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38A362-5D27-453E-8422-26F2C78E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913" y="2093950"/>
              <a:ext cx="1830731" cy="1826644"/>
            </a:xfrm>
            <a:prstGeom prst="rect">
              <a:avLst/>
            </a:prstGeom>
          </p:spPr>
        </p:pic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98522A6B-238B-4203-86DE-13C5BCFA41CD}"/>
                </a:ext>
              </a:extLst>
            </p:cNvPr>
            <p:cNvSpPr/>
            <p:nvPr/>
          </p:nvSpPr>
          <p:spPr bwMode="auto">
            <a:xfrm>
              <a:off x="738612" y="1648178"/>
              <a:ext cx="2709332" cy="2709332"/>
            </a:xfrm>
            <a:prstGeom prst="blockArc">
              <a:avLst>
                <a:gd name="adj1" fmla="val 21403542"/>
                <a:gd name="adj2" fmla="val 21402991"/>
                <a:gd name="adj3" fmla="val 11249"/>
              </a:avLst>
            </a:prstGeom>
            <a:solidFill>
              <a:srgbClr val="E6E6E6">
                <a:lumMod val="9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E99AC55-FD41-487A-8E62-7E8CDCF82767}"/>
              </a:ext>
            </a:extLst>
          </p:cNvPr>
          <p:cNvGrpSpPr/>
          <p:nvPr/>
        </p:nvGrpSpPr>
        <p:grpSpPr>
          <a:xfrm>
            <a:off x="7443003" y="1616781"/>
            <a:ext cx="3719037" cy="5155748"/>
            <a:chOff x="7592640" y="1648178"/>
            <a:chExt cx="3794688" cy="526062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5476277-B652-4527-8621-6A52EC8C4E73}"/>
                </a:ext>
              </a:extLst>
            </p:cNvPr>
            <p:cNvSpPr/>
            <p:nvPr/>
          </p:nvSpPr>
          <p:spPr bwMode="auto">
            <a:xfrm>
              <a:off x="7592640" y="4755974"/>
              <a:ext cx="3657600" cy="45720"/>
            </a:xfrm>
            <a:prstGeom prst="rect">
              <a:avLst/>
            </a:prstGeom>
            <a:solidFill>
              <a:srgbClr val="68217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79234" tIns="143387" rIns="179234" bIns="143387"/>
            <a:lstStyle/>
            <a:p>
              <a:pPr marL="0" marR="0" lvl="0" indent="0" defTabSz="9139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753C4BD-9AE6-4E66-A8FB-F74B90A682D5}"/>
                </a:ext>
              </a:extLst>
            </p:cNvPr>
            <p:cNvSpPr/>
            <p:nvPr/>
          </p:nvSpPr>
          <p:spPr bwMode="auto">
            <a:xfrm>
              <a:off x="7592640" y="4801695"/>
              <a:ext cx="3794688" cy="21071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79234" tIns="143387" rIns="179234" bIns="143387"/>
            <a:lstStyle/>
            <a:p>
              <a:pPr marL="0" marR="0" lvl="0" indent="0" defTabSz="9139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&gt;80 percent of employees admit to using non-approved software-as-a-service (SaaS) applications in their jobs***</a:t>
              </a:r>
            </a:p>
            <a:p>
              <a:pPr marL="0" marR="0" lvl="0" indent="0" defTabSz="9139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744A7F8-83CA-43AB-A4BA-CC20785D7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0758" y="2088444"/>
              <a:ext cx="1828800" cy="1828800"/>
            </a:xfrm>
            <a:prstGeom prst="rect">
              <a:avLst/>
            </a:prstGeom>
          </p:spPr>
        </p:pic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3F2CDC7F-073A-4291-B216-3909ACD8B093}"/>
                </a:ext>
              </a:extLst>
            </p:cNvPr>
            <p:cNvSpPr/>
            <p:nvPr/>
          </p:nvSpPr>
          <p:spPr bwMode="auto">
            <a:xfrm>
              <a:off x="8040492" y="1648178"/>
              <a:ext cx="2709332" cy="2709332"/>
            </a:xfrm>
            <a:prstGeom prst="blockArc">
              <a:avLst>
                <a:gd name="adj1" fmla="val 21403542"/>
                <a:gd name="adj2" fmla="val 21402991"/>
                <a:gd name="adj3" fmla="val 11249"/>
              </a:avLst>
            </a:prstGeom>
            <a:solidFill>
              <a:srgbClr val="E6E6E6">
                <a:lumMod val="9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21E414-9CD4-40E3-B684-BF488B296C39}"/>
              </a:ext>
            </a:extLst>
          </p:cNvPr>
          <p:cNvGrpSpPr/>
          <p:nvPr/>
        </p:nvGrpSpPr>
        <p:grpSpPr>
          <a:xfrm>
            <a:off x="3861583" y="1616781"/>
            <a:ext cx="3584682" cy="5155748"/>
            <a:chOff x="3938367" y="1648178"/>
            <a:chExt cx="3657600" cy="526062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895D3F-A38B-4D3B-9703-11D280C2182C}"/>
                </a:ext>
              </a:extLst>
            </p:cNvPr>
            <p:cNvSpPr/>
            <p:nvPr/>
          </p:nvSpPr>
          <p:spPr bwMode="auto">
            <a:xfrm>
              <a:off x="3938367" y="4755974"/>
              <a:ext cx="3611880" cy="45720"/>
            </a:xfrm>
            <a:prstGeom prst="rect">
              <a:avLst/>
            </a:prstGeom>
            <a:solidFill>
              <a:srgbClr val="00569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79234" tIns="143387" rIns="179234" bIns="143387"/>
            <a:lstStyle/>
            <a:p>
              <a:pPr marL="0" marR="0" lvl="0" indent="0" defTabSz="9139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9983553-DE91-4863-9664-AB0B98F6EABF}"/>
                </a:ext>
              </a:extLst>
            </p:cNvPr>
            <p:cNvSpPr/>
            <p:nvPr/>
          </p:nvSpPr>
          <p:spPr bwMode="auto">
            <a:xfrm>
              <a:off x="3938367" y="4801695"/>
              <a:ext cx="3657600" cy="21071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79234" tIns="143387" rIns="179234" bIns="143387"/>
            <a:lstStyle/>
            <a:p>
              <a:pPr marL="0" marR="0" lvl="0" indent="0" defTabSz="9139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90 percent of enterprises will have two or more mobile operating systems to support in 2017**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4033B73-5226-4C7E-A4D5-EC732A70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767" y="2092872"/>
              <a:ext cx="1828800" cy="1828800"/>
            </a:xfrm>
            <a:prstGeom prst="rect">
              <a:avLst/>
            </a:prstGeom>
          </p:spPr>
        </p:pic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B5A942DC-56EA-4897-A609-959FD976A3F6}"/>
                </a:ext>
              </a:extLst>
            </p:cNvPr>
            <p:cNvSpPr/>
            <p:nvPr/>
          </p:nvSpPr>
          <p:spPr bwMode="auto">
            <a:xfrm>
              <a:off x="4402816" y="1648178"/>
              <a:ext cx="2709332" cy="2709332"/>
            </a:xfrm>
            <a:prstGeom prst="blockArc">
              <a:avLst>
                <a:gd name="adj1" fmla="val 21403542"/>
                <a:gd name="adj2" fmla="val 21402991"/>
                <a:gd name="adj3" fmla="val 11249"/>
              </a:avLst>
            </a:prstGeom>
            <a:solidFill>
              <a:srgbClr val="E6E6E6">
                <a:lumMod val="9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94859C49-AF11-4AF7-8D9A-6A3447F38A37}"/>
              </a:ext>
            </a:extLst>
          </p:cNvPr>
          <p:cNvSpPr/>
          <p:nvPr/>
        </p:nvSpPr>
        <p:spPr bwMode="auto">
          <a:xfrm>
            <a:off x="4311773" y="1616779"/>
            <a:ext cx="2649149" cy="2652665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A9071C-D646-4264-A406-9D286BD4E927}"/>
              </a:ext>
            </a:extLst>
          </p:cNvPr>
          <p:cNvSpPr/>
          <p:nvPr/>
        </p:nvSpPr>
        <p:spPr bwMode="auto">
          <a:xfrm>
            <a:off x="7881928" y="1619434"/>
            <a:ext cx="2652665" cy="2652665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2D26D1F-BC08-4389-988A-0546CB4C4D3B}"/>
              </a:ext>
            </a:extLst>
          </p:cNvPr>
          <p:cNvCxnSpPr/>
          <p:nvPr/>
        </p:nvCxnSpPr>
        <p:spPr>
          <a:xfrm flipV="1">
            <a:off x="2990066" y="2176543"/>
            <a:ext cx="709470" cy="336063"/>
          </a:xfrm>
          <a:prstGeom prst="line">
            <a:avLst/>
          </a:prstGeom>
          <a:noFill/>
          <a:ln w="25400" cap="flat" cmpd="sng" algn="ctr">
            <a:solidFill>
              <a:srgbClr val="008272"/>
            </a:solidFill>
            <a:prstDash val="solid"/>
            <a:headEnd type="none"/>
            <a:tailEnd type="none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88EF615-9541-4747-BC95-494D14EBCD72}"/>
              </a:ext>
            </a:extLst>
          </p:cNvPr>
          <p:cNvSpPr txBox="1"/>
          <p:nvPr/>
        </p:nvSpPr>
        <p:spPr>
          <a:xfrm>
            <a:off x="3127627" y="1524962"/>
            <a:ext cx="1107155" cy="732519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algn="ctr" defTabSz="914049">
              <a:lnSpc>
                <a:spcPct val="90000"/>
              </a:lnSpc>
            </a:pPr>
            <a:r>
              <a:rPr lang="en-US" sz="3135">
                <a:solidFill>
                  <a:srgbClr val="008272"/>
                </a:solidFill>
                <a:latin typeface="Segoe UI Light"/>
              </a:rPr>
              <a:t>52%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5D3F8E0-D552-4905-B95F-734DAAA57FF3}"/>
              </a:ext>
            </a:extLst>
          </p:cNvPr>
          <p:cNvCxnSpPr/>
          <p:nvPr/>
        </p:nvCxnSpPr>
        <p:spPr>
          <a:xfrm flipV="1">
            <a:off x="6675600" y="2176539"/>
            <a:ext cx="689977" cy="329266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non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DA987ED-3CA5-4F78-A0D2-5FD64DB3ABA9}"/>
              </a:ext>
            </a:extLst>
          </p:cNvPr>
          <p:cNvSpPr txBox="1"/>
          <p:nvPr/>
        </p:nvSpPr>
        <p:spPr>
          <a:xfrm>
            <a:off x="6713683" y="1524962"/>
            <a:ext cx="1107155" cy="732519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algn="ctr" defTabSz="914049">
              <a:lnSpc>
                <a:spcPct val="90000"/>
              </a:lnSpc>
            </a:pPr>
            <a:r>
              <a:rPr lang="en-US" sz="3135">
                <a:solidFill>
                  <a:srgbClr val="0072C6">
                    <a:lumMod val="75000"/>
                  </a:srgbClr>
                </a:solidFill>
                <a:latin typeface="Segoe UI Light"/>
              </a:rPr>
              <a:t>90%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B28C7-16E8-4814-8838-7FBBD5D1C638}"/>
              </a:ext>
            </a:extLst>
          </p:cNvPr>
          <p:cNvCxnSpPr/>
          <p:nvPr/>
        </p:nvCxnSpPr>
        <p:spPr>
          <a:xfrm flipV="1">
            <a:off x="10247724" y="2176542"/>
            <a:ext cx="627855" cy="262140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B0D1548-AE15-4C3E-ABB1-C43D6C4B3DD4}"/>
              </a:ext>
            </a:extLst>
          </p:cNvPr>
          <p:cNvSpPr txBox="1"/>
          <p:nvPr/>
        </p:nvSpPr>
        <p:spPr>
          <a:xfrm>
            <a:off x="10156800" y="1524962"/>
            <a:ext cx="1373177" cy="732519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algn="ctr" defTabSz="914049">
              <a:lnSpc>
                <a:spcPct val="90000"/>
              </a:lnSpc>
            </a:pPr>
            <a:r>
              <a:rPr lang="en-US" sz="3135">
                <a:solidFill>
                  <a:srgbClr val="68217A"/>
                </a:solidFill>
                <a:latin typeface="Segoe UI Light"/>
              </a:rPr>
              <a:t>&gt;80%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12B7E34-5F5D-4698-AEA6-E50A5D1A5780}"/>
              </a:ext>
            </a:extLst>
          </p:cNvPr>
          <p:cNvSpPr/>
          <p:nvPr/>
        </p:nvSpPr>
        <p:spPr bwMode="auto">
          <a:xfrm>
            <a:off x="725617" y="1616778"/>
            <a:ext cx="2652665" cy="2652666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4CD60F8-FA29-4F39-A89B-379DBF774F11}"/>
              </a:ext>
            </a:extLst>
          </p:cNvPr>
          <p:cNvSpPr/>
          <p:nvPr/>
        </p:nvSpPr>
        <p:spPr>
          <a:xfrm>
            <a:off x="194355" y="6204240"/>
            <a:ext cx="9063265" cy="47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042">
              <a:lnSpc>
                <a:spcPct val="90000"/>
              </a:lnSpc>
              <a:defRPr/>
            </a:pPr>
            <a:r>
              <a:rPr lang="en-US" sz="980" kern="0">
                <a:solidFill>
                  <a:srgbClr val="505050"/>
                </a:solidFill>
                <a:latin typeface="Segoe UI"/>
                <a:cs typeface="Segoe UI"/>
              </a:rPr>
              <a:t>*   </a:t>
            </a:r>
            <a:r>
              <a:rPr lang="en-US" sz="882" kern="0">
                <a:solidFill>
                  <a:srgbClr val="505050"/>
                </a:solidFill>
                <a:latin typeface="Segoe UI"/>
                <a:cs typeface="Segoe UI"/>
              </a:rPr>
              <a:t>Forrester Research: “BT Futures Report: Info workers will erase boundary between enterprise &amp; consumer technologies,” Feb. 21, 2013</a:t>
            </a:r>
          </a:p>
          <a:p>
            <a:pPr defTabSz="896042">
              <a:lnSpc>
                <a:spcPct val="90000"/>
              </a:lnSpc>
              <a:defRPr/>
            </a:pPr>
            <a:r>
              <a:rPr lang="en-US" sz="882" kern="0">
                <a:solidFill>
                  <a:srgbClr val="505050"/>
                </a:solidFill>
                <a:latin typeface="Segoe UI"/>
              </a:rPr>
              <a:t>**  Gartner Source: Press Release, Oct. 25, 2012, http://www.gartner.com/newsroom/id/2213115</a:t>
            </a:r>
          </a:p>
          <a:p>
            <a:pPr defTabSz="896042">
              <a:lnSpc>
                <a:spcPct val="90000"/>
              </a:lnSpc>
              <a:spcAft>
                <a:spcPts val="333"/>
              </a:spcAft>
              <a:defRPr/>
            </a:pPr>
            <a:r>
              <a:rPr lang="en-US" sz="882" kern="0">
                <a:solidFill>
                  <a:srgbClr val="505050"/>
                </a:solidFill>
                <a:latin typeface="Segoe UI"/>
              </a:rPr>
              <a:t>*** http://www.computing.co.uk/ctg/news/2321750/more-than-80-per-cent-of-employees-use-non-approved-saas-apps-report</a:t>
            </a:r>
          </a:p>
        </p:txBody>
      </p:sp>
      <p:sp>
        <p:nvSpPr>
          <p:cNvPr id="85" name="Block Arc 84">
            <a:extLst>
              <a:ext uri="{FF2B5EF4-FFF2-40B4-BE49-F238E27FC236}">
                <a16:creationId xmlns:a16="http://schemas.microsoft.com/office/drawing/2014/main" id="{58A84E33-44FE-415E-9B38-438FB4437C9D}"/>
              </a:ext>
            </a:extLst>
          </p:cNvPr>
          <p:cNvSpPr/>
          <p:nvPr/>
        </p:nvSpPr>
        <p:spPr bwMode="auto">
          <a:xfrm rot="16200000">
            <a:off x="729888" y="1634080"/>
            <a:ext cx="2655319" cy="2655319"/>
          </a:xfrm>
          <a:prstGeom prst="blockArc">
            <a:avLst>
              <a:gd name="adj1" fmla="val 21597032"/>
              <a:gd name="adj2" fmla="val 11001893"/>
              <a:gd name="adj3" fmla="val 11848"/>
            </a:avLst>
          </a:prstGeom>
          <a:solidFill>
            <a:srgbClr val="00827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Block Arc 85">
            <a:extLst>
              <a:ext uri="{FF2B5EF4-FFF2-40B4-BE49-F238E27FC236}">
                <a16:creationId xmlns:a16="http://schemas.microsoft.com/office/drawing/2014/main" id="{019E3ADD-A19A-4FE9-87A1-1D1634A0FCF9}"/>
              </a:ext>
            </a:extLst>
          </p:cNvPr>
          <p:cNvSpPr/>
          <p:nvPr/>
        </p:nvSpPr>
        <p:spPr bwMode="auto">
          <a:xfrm rot="16200000">
            <a:off x="4350977" y="1616160"/>
            <a:ext cx="2655319" cy="2655319"/>
          </a:xfrm>
          <a:prstGeom prst="blockArc">
            <a:avLst>
              <a:gd name="adj1" fmla="val 21597032"/>
              <a:gd name="adj2" fmla="val 19999228"/>
              <a:gd name="adj3" fmla="val 11265"/>
            </a:avLst>
          </a:prstGeom>
          <a:solidFill>
            <a:srgbClr val="005695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7" name="Block Arc 86">
            <a:extLst>
              <a:ext uri="{FF2B5EF4-FFF2-40B4-BE49-F238E27FC236}">
                <a16:creationId xmlns:a16="http://schemas.microsoft.com/office/drawing/2014/main" id="{8F5CEBFF-DA37-4CED-9BE7-F96A44A4ABFC}"/>
              </a:ext>
            </a:extLst>
          </p:cNvPr>
          <p:cNvSpPr/>
          <p:nvPr/>
        </p:nvSpPr>
        <p:spPr bwMode="auto">
          <a:xfrm rot="16200000">
            <a:off x="7900580" y="1615451"/>
            <a:ext cx="2655319" cy="2655319"/>
          </a:xfrm>
          <a:prstGeom prst="blockArc">
            <a:avLst>
              <a:gd name="adj1" fmla="val 21597032"/>
              <a:gd name="adj2" fmla="val 18032812"/>
              <a:gd name="adj3" fmla="val 10926"/>
            </a:avLst>
          </a:prstGeom>
          <a:solidFill>
            <a:schemeClr val="accent4">
              <a:lumMod val="7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24431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750"/>
                            </p:stCondLst>
                            <p:childTnLst>
                              <p:par>
                                <p:cTn id="3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25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0" grpId="0"/>
      <p:bldP spid="82" grpId="0"/>
      <p:bldP spid="84" grpId="0"/>
      <p:bldP spid="85" grpId="0" animBg="1"/>
      <p:bldP spid="86" grpId="0" animBg="1"/>
      <p:bldP spid="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F485-77E1-4578-B496-1D4F610A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vs IT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BFD8BAC-8B45-4F0D-AEFA-C56A39DBF906}"/>
              </a:ext>
            </a:extLst>
          </p:cNvPr>
          <p:cNvSpPr/>
          <p:nvPr/>
        </p:nvSpPr>
        <p:spPr bwMode="auto">
          <a:xfrm>
            <a:off x="282516" y="2084556"/>
            <a:ext cx="1747780" cy="2688891"/>
          </a:xfrm>
          <a:prstGeom prst="rect">
            <a:avLst/>
          </a:prstGeom>
          <a:solidFill>
            <a:srgbClr val="50505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179259" tIns="179259" rIns="0" bIns="45713"/>
          <a:lstStyle/>
          <a:p>
            <a:pPr marL="0" marR="0" lvl="0" indent="0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User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6885ADF-60C5-4B24-B3CF-D0E2BE401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12"/>
          <a:stretch/>
        </p:blipFill>
        <p:spPr>
          <a:xfrm>
            <a:off x="494079" y="3125411"/>
            <a:ext cx="1043986" cy="177986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35F703C9-D06D-4B3D-966A-FD1718CE0D3D}"/>
              </a:ext>
            </a:extLst>
          </p:cNvPr>
          <p:cNvSpPr/>
          <p:nvPr/>
        </p:nvSpPr>
        <p:spPr bwMode="auto">
          <a:xfrm>
            <a:off x="2062662" y="2084556"/>
            <a:ext cx="2644078" cy="2688891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179259" tIns="179259" rIns="0" bIns="45713"/>
          <a:lstStyle/>
          <a:p>
            <a:pPr marL="0" marR="0" lvl="0" indent="0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Devices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3FEDDC9-B986-4C47-A92C-84BBAF136D89}"/>
              </a:ext>
            </a:extLst>
          </p:cNvPr>
          <p:cNvSpPr/>
          <p:nvPr/>
        </p:nvSpPr>
        <p:spPr bwMode="auto">
          <a:xfrm>
            <a:off x="4751555" y="2084556"/>
            <a:ext cx="2644078" cy="2688891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179259" tIns="179259" rIns="0" bIns="45713"/>
          <a:lstStyle/>
          <a:p>
            <a:pPr marL="0" marR="0" lvl="0" indent="0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8BB40F4-5E33-4640-B59A-70DB367BCF70}"/>
              </a:ext>
            </a:extLst>
          </p:cNvPr>
          <p:cNvSpPr/>
          <p:nvPr/>
        </p:nvSpPr>
        <p:spPr bwMode="auto">
          <a:xfrm>
            <a:off x="7440446" y="2084556"/>
            <a:ext cx="2688892" cy="2688891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179259" tIns="179259" rIns="0" bIns="45713"/>
          <a:lstStyle/>
          <a:p>
            <a:pPr marL="0" marR="0" lvl="0" indent="0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E58F149-95D6-4DC8-93B7-A5FB902BE06A}"/>
              </a:ext>
            </a:extLst>
          </p:cNvPr>
          <p:cNvSpPr/>
          <p:nvPr/>
        </p:nvSpPr>
        <p:spPr bwMode="auto">
          <a:xfrm>
            <a:off x="10178650" y="2084556"/>
            <a:ext cx="1747780" cy="2688891"/>
          </a:xfrm>
          <a:prstGeom prst="rect">
            <a:avLst/>
          </a:prstGeom>
          <a:solidFill>
            <a:srgbClr val="50505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179259" tIns="179259" rIns="0" bIns="45713"/>
          <a:lstStyle/>
          <a:p>
            <a:pPr marL="0" marR="0" lvl="0" indent="0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IT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BA3F382-8A32-468B-BEA8-E1BFC35C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454" y="3125411"/>
            <a:ext cx="1042013" cy="1779861"/>
          </a:xfrm>
          <a:prstGeom prst="rect">
            <a:avLst/>
          </a:prstGeom>
        </p:spPr>
      </p:pic>
      <p:sp>
        <p:nvSpPr>
          <p:cNvPr id="113" name="Arc 112">
            <a:extLst>
              <a:ext uri="{FF2B5EF4-FFF2-40B4-BE49-F238E27FC236}">
                <a16:creationId xmlns:a16="http://schemas.microsoft.com/office/drawing/2014/main" id="{FDDF2F37-5233-4793-BEED-15AA47147BF2}"/>
              </a:ext>
            </a:extLst>
          </p:cNvPr>
          <p:cNvSpPr/>
          <p:nvPr/>
        </p:nvSpPr>
        <p:spPr>
          <a:xfrm rot="18900000">
            <a:off x="2578359" y="2816194"/>
            <a:ext cx="1066237" cy="1066237"/>
          </a:xfrm>
          <a:prstGeom prst="arc">
            <a:avLst/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A08EF631-7E4B-44C3-92D2-65DAEB891CA5}"/>
              </a:ext>
            </a:extLst>
          </p:cNvPr>
          <p:cNvSpPr/>
          <p:nvPr/>
        </p:nvSpPr>
        <p:spPr>
          <a:xfrm rot="18900000">
            <a:off x="8273561" y="2816195"/>
            <a:ext cx="1066237" cy="1066237"/>
          </a:xfrm>
          <a:prstGeom prst="arc">
            <a:avLst>
              <a:gd name="adj1" fmla="val 16200000"/>
              <a:gd name="adj2" fmla="val 440840"/>
            </a:avLst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5" name="Arc 114">
            <a:extLst>
              <a:ext uri="{FF2B5EF4-FFF2-40B4-BE49-F238E27FC236}">
                <a16:creationId xmlns:a16="http://schemas.microsoft.com/office/drawing/2014/main" id="{1249861C-42F3-4AFA-8856-2C8EEFE33A72}"/>
              </a:ext>
            </a:extLst>
          </p:cNvPr>
          <p:cNvSpPr/>
          <p:nvPr/>
        </p:nvSpPr>
        <p:spPr>
          <a:xfrm rot="18900000">
            <a:off x="5516697" y="2816196"/>
            <a:ext cx="1066237" cy="1066237"/>
          </a:xfrm>
          <a:prstGeom prst="arc">
            <a:avLst>
              <a:gd name="adj1" fmla="val 16200000"/>
              <a:gd name="adj2" fmla="val 879072"/>
            </a:avLst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B2275F7F-01BE-4C04-BC22-5167F9FC7DF4}"/>
              </a:ext>
            </a:extLst>
          </p:cNvPr>
          <p:cNvSpPr/>
          <p:nvPr/>
        </p:nvSpPr>
        <p:spPr>
          <a:xfrm rot="11700000">
            <a:off x="5129327" y="3534055"/>
            <a:ext cx="964395" cy="1098735"/>
          </a:xfrm>
          <a:prstGeom prst="arc">
            <a:avLst>
              <a:gd name="adj1" fmla="val 14840917"/>
              <a:gd name="adj2" fmla="val 1093202"/>
            </a:avLst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Arc 116">
            <a:extLst>
              <a:ext uri="{FF2B5EF4-FFF2-40B4-BE49-F238E27FC236}">
                <a16:creationId xmlns:a16="http://schemas.microsoft.com/office/drawing/2014/main" id="{ABEBCFFA-BBB7-4B3F-A667-13890AA1CF62}"/>
              </a:ext>
            </a:extLst>
          </p:cNvPr>
          <p:cNvSpPr/>
          <p:nvPr/>
        </p:nvSpPr>
        <p:spPr>
          <a:xfrm rot="6300000">
            <a:off x="3985365" y="3055778"/>
            <a:ext cx="1066237" cy="1066237"/>
          </a:xfrm>
          <a:prstGeom prst="arc">
            <a:avLst/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EF47FA95-7E3C-4510-90E8-A0BFBF747EA0}"/>
              </a:ext>
            </a:extLst>
          </p:cNvPr>
          <p:cNvSpPr/>
          <p:nvPr/>
        </p:nvSpPr>
        <p:spPr>
          <a:xfrm rot="6679714">
            <a:off x="6186368" y="2851019"/>
            <a:ext cx="1508037" cy="1616332"/>
          </a:xfrm>
          <a:prstGeom prst="arc">
            <a:avLst>
              <a:gd name="adj1" fmla="val 16052256"/>
              <a:gd name="adj2" fmla="val 0"/>
            </a:avLst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8243DC85-A403-4F86-9FFE-352766CE905C}"/>
              </a:ext>
            </a:extLst>
          </p:cNvPr>
          <p:cNvSpPr/>
          <p:nvPr/>
        </p:nvSpPr>
        <p:spPr>
          <a:xfrm rot="5400000">
            <a:off x="8939053" y="3544946"/>
            <a:ext cx="1025160" cy="886908"/>
          </a:xfrm>
          <a:prstGeom prst="arc">
            <a:avLst>
              <a:gd name="adj1" fmla="val 14956030"/>
              <a:gd name="adj2" fmla="val 19978017"/>
            </a:avLst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ABBA1DEE-5511-4D6B-B7B0-81294425F3E4}"/>
              </a:ext>
            </a:extLst>
          </p:cNvPr>
          <p:cNvSpPr/>
          <p:nvPr/>
        </p:nvSpPr>
        <p:spPr>
          <a:xfrm rot="18900000">
            <a:off x="4272211" y="3237484"/>
            <a:ext cx="972898" cy="972898"/>
          </a:xfrm>
          <a:prstGeom prst="arc">
            <a:avLst/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722BF571-1A6A-4BCB-964C-30578525DD48}"/>
              </a:ext>
            </a:extLst>
          </p:cNvPr>
          <p:cNvSpPr/>
          <p:nvPr/>
        </p:nvSpPr>
        <p:spPr>
          <a:xfrm rot="11700000">
            <a:off x="2395587" y="3622352"/>
            <a:ext cx="870402" cy="870402"/>
          </a:xfrm>
          <a:prstGeom prst="arc">
            <a:avLst/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D22873F1-4F86-4D68-B9B7-B4EE4F869DB6}"/>
              </a:ext>
            </a:extLst>
          </p:cNvPr>
          <p:cNvSpPr/>
          <p:nvPr/>
        </p:nvSpPr>
        <p:spPr>
          <a:xfrm rot="18900000">
            <a:off x="6780754" y="2973321"/>
            <a:ext cx="1066237" cy="1066237"/>
          </a:xfrm>
          <a:prstGeom prst="arc">
            <a:avLst>
              <a:gd name="adj1" fmla="val 16658254"/>
              <a:gd name="adj2" fmla="val 0"/>
            </a:avLst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0FB11A95-BAC7-40DF-A7F6-12BEC5AD6C20}"/>
              </a:ext>
            </a:extLst>
          </p:cNvPr>
          <p:cNvSpPr>
            <a:spLocks/>
          </p:cNvSpPr>
          <p:nvPr/>
        </p:nvSpPr>
        <p:spPr bwMode="auto">
          <a:xfrm>
            <a:off x="2578756" y="4848468"/>
            <a:ext cx="1676076" cy="67388"/>
          </a:xfrm>
          <a:custGeom>
            <a:avLst/>
            <a:gdLst>
              <a:gd name="T0" fmla="*/ 0 w 578"/>
              <a:gd name="T1" fmla="*/ 6 h 23"/>
              <a:gd name="T2" fmla="*/ 0 w 578"/>
              <a:gd name="T3" fmla="*/ 11 h 23"/>
              <a:gd name="T4" fmla="*/ 0 w 578"/>
              <a:gd name="T5" fmla="*/ 12 h 23"/>
              <a:gd name="T6" fmla="*/ 0 w 578"/>
              <a:gd name="T7" fmla="*/ 12 h 23"/>
              <a:gd name="T8" fmla="*/ 0 w 578"/>
              <a:gd name="T9" fmla="*/ 13 h 23"/>
              <a:gd name="T10" fmla="*/ 0 w 578"/>
              <a:gd name="T11" fmla="*/ 14 h 23"/>
              <a:gd name="T12" fmla="*/ 11 w 578"/>
              <a:gd name="T13" fmla="*/ 23 h 23"/>
              <a:gd name="T14" fmla="*/ 566 w 578"/>
              <a:gd name="T15" fmla="*/ 23 h 23"/>
              <a:gd name="T16" fmla="*/ 578 w 578"/>
              <a:gd name="T17" fmla="*/ 15 h 23"/>
              <a:gd name="T18" fmla="*/ 578 w 578"/>
              <a:gd name="T19" fmla="*/ 14 h 23"/>
              <a:gd name="T20" fmla="*/ 578 w 578"/>
              <a:gd name="T21" fmla="*/ 6 h 23"/>
              <a:gd name="T22" fmla="*/ 0 w 578"/>
              <a:gd name="T23" fmla="*/ 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78" h="23">
                <a:moveTo>
                  <a:pt x="0" y="6"/>
                </a:moveTo>
                <a:cubicBezTo>
                  <a:pt x="0" y="18"/>
                  <a:pt x="0" y="11"/>
                  <a:pt x="0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9"/>
                  <a:pt x="6" y="23"/>
                  <a:pt x="11" y="23"/>
                </a:cubicBezTo>
                <a:cubicBezTo>
                  <a:pt x="566" y="23"/>
                  <a:pt x="566" y="23"/>
                  <a:pt x="566" y="23"/>
                </a:cubicBezTo>
                <a:cubicBezTo>
                  <a:pt x="572" y="23"/>
                  <a:pt x="576" y="20"/>
                  <a:pt x="578" y="15"/>
                </a:cubicBezTo>
                <a:cubicBezTo>
                  <a:pt x="578" y="14"/>
                  <a:pt x="578" y="14"/>
                  <a:pt x="578" y="14"/>
                </a:cubicBezTo>
                <a:cubicBezTo>
                  <a:pt x="578" y="0"/>
                  <a:pt x="578" y="6"/>
                  <a:pt x="578" y="6"/>
                </a:cubicBezTo>
                <a:lnTo>
                  <a:pt x="0" y="6"/>
                </a:lnTo>
                <a:close/>
              </a:path>
            </a:pathLst>
          </a:custGeom>
          <a:solidFill>
            <a:srgbClr val="505050">
              <a:lumMod val="50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24" name="Freeform 6">
            <a:extLst>
              <a:ext uri="{FF2B5EF4-FFF2-40B4-BE49-F238E27FC236}">
                <a16:creationId xmlns:a16="http://schemas.microsoft.com/office/drawing/2014/main" id="{39195147-8531-45CC-9036-44CACB870F13}"/>
              </a:ext>
            </a:extLst>
          </p:cNvPr>
          <p:cNvSpPr>
            <a:spLocks/>
          </p:cNvSpPr>
          <p:nvPr/>
        </p:nvSpPr>
        <p:spPr bwMode="auto">
          <a:xfrm>
            <a:off x="2790715" y="4059439"/>
            <a:ext cx="1252157" cy="812310"/>
          </a:xfrm>
          <a:custGeom>
            <a:avLst/>
            <a:gdLst>
              <a:gd name="T0" fmla="*/ 15 w 432"/>
              <a:gd name="T1" fmla="*/ 278 h 278"/>
              <a:gd name="T2" fmla="*/ 418 w 432"/>
              <a:gd name="T3" fmla="*/ 278 h 278"/>
              <a:gd name="T4" fmla="*/ 432 w 432"/>
              <a:gd name="T5" fmla="*/ 263 h 278"/>
              <a:gd name="T6" fmla="*/ 432 w 432"/>
              <a:gd name="T7" fmla="*/ 15 h 278"/>
              <a:gd name="T8" fmla="*/ 418 w 432"/>
              <a:gd name="T9" fmla="*/ 0 h 278"/>
              <a:gd name="T10" fmla="*/ 15 w 432"/>
              <a:gd name="T11" fmla="*/ 0 h 278"/>
              <a:gd name="T12" fmla="*/ 0 w 432"/>
              <a:gd name="T13" fmla="*/ 15 h 278"/>
              <a:gd name="T14" fmla="*/ 0 w 432"/>
              <a:gd name="T15" fmla="*/ 263 h 278"/>
              <a:gd name="T16" fmla="*/ 15 w 432"/>
              <a:gd name="T17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2" h="278">
                <a:moveTo>
                  <a:pt x="15" y="278"/>
                </a:moveTo>
                <a:cubicBezTo>
                  <a:pt x="418" y="278"/>
                  <a:pt x="418" y="278"/>
                  <a:pt x="418" y="278"/>
                </a:cubicBezTo>
                <a:cubicBezTo>
                  <a:pt x="427" y="278"/>
                  <a:pt x="432" y="272"/>
                  <a:pt x="432" y="263"/>
                </a:cubicBezTo>
                <a:cubicBezTo>
                  <a:pt x="432" y="15"/>
                  <a:pt x="432" y="15"/>
                  <a:pt x="432" y="15"/>
                </a:cubicBezTo>
                <a:cubicBezTo>
                  <a:pt x="432" y="6"/>
                  <a:pt x="427" y="0"/>
                  <a:pt x="41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8" y="0"/>
                  <a:pt x="0" y="6"/>
                  <a:pt x="0" y="15"/>
                </a:cubicBezTo>
                <a:cubicBezTo>
                  <a:pt x="0" y="263"/>
                  <a:pt x="0" y="263"/>
                  <a:pt x="0" y="263"/>
                </a:cubicBezTo>
                <a:cubicBezTo>
                  <a:pt x="0" y="272"/>
                  <a:pt x="8" y="278"/>
                  <a:pt x="15" y="278"/>
                </a:cubicBezTo>
              </a:path>
            </a:pathLst>
          </a:custGeom>
          <a:solidFill>
            <a:srgbClr val="505050">
              <a:lumMod val="50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25" name="Freeform 7">
            <a:extLst>
              <a:ext uri="{FF2B5EF4-FFF2-40B4-BE49-F238E27FC236}">
                <a16:creationId xmlns:a16="http://schemas.microsoft.com/office/drawing/2014/main" id="{571AC0E2-9A4B-4CEA-95A1-984746219996}"/>
              </a:ext>
            </a:extLst>
          </p:cNvPr>
          <p:cNvSpPr>
            <a:spLocks/>
          </p:cNvSpPr>
          <p:nvPr/>
        </p:nvSpPr>
        <p:spPr bwMode="auto">
          <a:xfrm>
            <a:off x="2845851" y="4105997"/>
            <a:ext cx="1144339" cy="713068"/>
          </a:xfrm>
          <a:custGeom>
            <a:avLst/>
            <a:gdLst>
              <a:gd name="T0" fmla="*/ 0 w 395"/>
              <a:gd name="T1" fmla="*/ 0 h 244"/>
              <a:gd name="T2" fmla="*/ 395 w 395"/>
              <a:gd name="T3" fmla="*/ 0 h 244"/>
              <a:gd name="T4" fmla="*/ 395 w 395"/>
              <a:gd name="T5" fmla="*/ 244 h 244"/>
              <a:gd name="T6" fmla="*/ 0 w 395"/>
              <a:gd name="T7" fmla="*/ 244 h 244"/>
              <a:gd name="T8" fmla="*/ 0 w 395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5" h="244">
                <a:moveTo>
                  <a:pt x="0" y="0"/>
                </a:moveTo>
                <a:cubicBezTo>
                  <a:pt x="395" y="0"/>
                  <a:pt x="395" y="0"/>
                  <a:pt x="395" y="0"/>
                </a:cubicBezTo>
                <a:cubicBezTo>
                  <a:pt x="395" y="244"/>
                  <a:pt x="395" y="244"/>
                  <a:pt x="395" y="244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C3C00">
              <a:lumMod val="75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26" name="Freeform 8">
            <a:extLst>
              <a:ext uri="{FF2B5EF4-FFF2-40B4-BE49-F238E27FC236}">
                <a16:creationId xmlns:a16="http://schemas.microsoft.com/office/drawing/2014/main" id="{C37A12E1-E576-488C-A2C1-F137166919BD}"/>
              </a:ext>
            </a:extLst>
          </p:cNvPr>
          <p:cNvSpPr>
            <a:spLocks/>
          </p:cNvSpPr>
          <p:nvPr/>
        </p:nvSpPr>
        <p:spPr bwMode="auto">
          <a:xfrm>
            <a:off x="2845850" y="4105997"/>
            <a:ext cx="681212" cy="713068"/>
          </a:xfrm>
          <a:custGeom>
            <a:avLst/>
            <a:gdLst>
              <a:gd name="T0" fmla="*/ 235 w 235"/>
              <a:gd name="T1" fmla="*/ 0 h 244"/>
              <a:gd name="T2" fmla="*/ 205 w 235"/>
              <a:gd name="T3" fmla="*/ 0 h 244"/>
              <a:gd name="T4" fmla="*/ 0 w 235"/>
              <a:gd name="T5" fmla="*/ 0 h 244"/>
              <a:gd name="T6" fmla="*/ 0 w 235"/>
              <a:gd name="T7" fmla="*/ 244 h 244"/>
              <a:gd name="T8" fmla="*/ 0 w 235"/>
              <a:gd name="T9" fmla="*/ 0 h 244"/>
              <a:gd name="T10" fmla="*/ 235 w 235"/>
              <a:gd name="T11" fmla="*/ 0 h 244"/>
              <a:gd name="T12" fmla="*/ 235 w 235"/>
              <a:gd name="T13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244">
                <a:moveTo>
                  <a:pt x="235" y="0"/>
                </a:moveTo>
                <a:cubicBezTo>
                  <a:pt x="205" y="0"/>
                  <a:pt x="205" y="0"/>
                  <a:pt x="20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0"/>
                  <a:pt x="0" y="0"/>
                  <a:pt x="0" y="0"/>
                </a:cubicBezTo>
                <a:cubicBezTo>
                  <a:pt x="103" y="0"/>
                  <a:pt x="179" y="0"/>
                  <a:pt x="235" y="0"/>
                </a:cubicBezTo>
                <a:cubicBezTo>
                  <a:pt x="235" y="0"/>
                  <a:pt x="235" y="0"/>
                  <a:pt x="235" y="0"/>
                </a:cubicBezTo>
              </a:path>
            </a:pathLst>
          </a:custGeom>
          <a:solidFill>
            <a:srgbClr val="5C476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333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27" name="Freeform 9">
            <a:extLst>
              <a:ext uri="{FF2B5EF4-FFF2-40B4-BE49-F238E27FC236}">
                <a16:creationId xmlns:a16="http://schemas.microsoft.com/office/drawing/2014/main" id="{A06D0D7B-48B0-45D2-91CC-EB0DEB113B75}"/>
              </a:ext>
            </a:extLst>
          </p:cNvPr>
          <p:cNvSpPr>
            <a:spLocks/>
          </p:cNvSpPr>
          <p:nvPr/>
        </p:nvSpPr>
        <p:spPr bwMode="auto">
          <a:xfrm>
            <a:off x="2845850" y="4105997"/>
            <a:ext cx="681212" cy="713068"/>
          </a:xfrm>
          <a:custGeom>
            <a:avLst/>
            <a:gdLst>
              <a:gd name="T0" fmla="*/ 235 w 235"/>
              <a:gd name="T1" fmla="*/ 0 h 244"/>
              <a:gd name="T2" fmla="*/ 0 w 235"/>
              <a:gd name="T3" fmla="*/ 0 h 244"/>
              <a:gd name="T4" fmla="*/ 0 w 235"/>
              <a:gd name="T5" fmla="*/ 244 h 244"/>
              <a:gd name="T6" fmla="*/ 205 w 235"/>
              <a:gd name="T7" fmla="*/ 244 h 244"/>
              <a:gd name="T8" fmla="*/ 235 w 235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244">
                <a:moveTo>
                  <a:pt x="235" y="0"/>
                </a:moveTo>
                <a:cubicBezTo>
                  <a:pt x="179" y="0"/>
                  <a:pt x="103" y="0"/>
                  <a:pt x="0" y="0"/>
                </a:cubicBezTo>
                <a:cubicBezTo>
                  <a:pt x="0" y="0"/>
                  <a:pt x="0" y="0"/>
                  <a:pt x="0" y="244"/>
                </a:cubicBezTo>
                <a:cubicBezTo>
                  <a:pt x="205" y="244"/>
                  <a:pt x="205" y="244"/>
                  <a:pt x="205" y="244"/>
                </a:cubicBezTo>
                <a:cubicBezTo>
                  <a:pt x="235" y="0"/>
                  <a:pt x="235" y="0"/>
                  <a:pt x="235" y="0"/>
                </a:cubicBezTo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37F79B1-9EAF-4881-BFF8-891D994EB53A}"/>
              </a:ext>
            </a:extLst>
          </p:cNvPr>
          <p:cNvGrpSpPr>
            <a:grpSpLocks noChangeAspect="1"/>
          </p:cNvGrpSpPr>
          <p:nvPr/>
        </p:nvGrpSpPr>
        <p:grpSpPr>
          <a:xfrm>
            <a:off x="2479981" y="3125409"/>
            <a:ext cx="457112" cy="785269"/>
            <a:chOff x="7170738" y="7689850"/>
            <a:chExt cx="692150" cy="1189038"/>
          </a:xfrm>
        </p:grpSpPr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912004E7-318C-4A5F-83C9-D0DA889B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7689850"/>
              <a:ext cx="692150" cy="1189038"/>
            </a:xfrm>
            <a:custGeom>
              <a:avLst/>
              <a:gdLst>
                <a:gd name="T0" fmla="*/ 172 w 184"/>
                <a:gd name="T1" fmla="*/ 0 h 314"/>
                <a:gd name="T2" fmla="*/ 12 w 184"/>
                <a:gd name="T3" fmla="*/ 0 h 314"/>
                <a:gd name="T4" fmla="*/ 0 w 184"/>
                <a:gd name="T5" fmla="*/ 12 h 314"/>
                <a:gd name="T6" fmla="*/ 0 w 184"/>
                <a:gd name="T7" fmla="*/ 302 h 314"/>
                <a:gd name="T8" fmla="*/ 12 w 184"/>
                <a:gd name="T9" fmla="*/ 314 h 314"/>
                <a:gd name="T10" fmla="*/ 172 w 184"/>
                <a:gd name="T11" fmla="*/ 314 h 314"/>
                <a:gd name="T12" fmla="*/ 184 w 184"/>
                <a:gd name="T13" fmla="*/ 302 h 314"/>
                <a:gd name="T14" fmla="*/ 184 w 184"/>
                <a:gd name="T15" fmla="*/ 12 h 314"/>
                <a:gd name="T16" fmla="*/ 172 w 184"/>
                <a:gd name="T17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14">
                  <a:moveTo>
                    <a:pt x="17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8"/>
                    <a:pt x="6" y="314"/>
                    <a:pt x="12" y="314"/>
                  </a:cubicBezTo>
                  <a:cubicBezTo>
                    <a:pt x="172" y="314"/>
                    <a:pt x="172" y="314"/>
                    <a:pt x="172" y="314"/>
                  </a:cubicBezTo>
                  <a:cubicBezTo>
                    <a:pt x="178" y="314"/>
                    <a:pt x="184" y="308"/>
                    <a:pt x="184" y="302"/>
                  </a:cubicBezTo>
                  <a:cubicBezTo>
                    <a:pt x="184" y="12"/>
                    <a:pt x="184" y="12"/>
                    <a:pt x="184" y="12"/>
                  </a:cubicBezTo>
                  <a:cubicBezTo>
                    <a:pt x="184" y="5"/>
                    <a:pt x="178" y="0"/>
                    <a:pt x="172" y="0"/>
                  </a:cubicBezTo>
                </a:path>
              </a:pathLst>
            </a:custGeom>
            <a:solidFill>
              <a:srgbClr val="33194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3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0" name="Rectangle 11">
              <a:extLst>
                <a:ext uri="{FF2B5EF4-FFF2-40B4-BE49-F238E27FC236}">
                  <a16:creationId xmlns:a16="http://schemas.microsoft.com/office/drawing/2014/main" id="{CEF78CF1-F2FC-4494-AE72-9EC4AC71F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7758113"/>
              <a:ext cx="555625" cy="935038"/>
            </a:xfrm>
            <a:prstGeom prst="rect">
              <a:avLst/>
            </a:prstGeom>
            <a:solidFill>
              <a:srgbClr val="672A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3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1" name="Rectangle 12">
              <a:extLst>
                <a:ext uri="{FF2B5EF4-FFF2-40B4-BE49-F238E27FC236}">
                  <a16:creationId xmlns:a16="http://schemas.microsoft.com/office/drawing/2014/main" id="{E05AF4B9-397D-4797-A027-FF5D65A8A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7758113"/>
              <a:ext cx="555625" cy="935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3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2" name="Freeform 13">
              <a:extLst>
                <a:ext uri="{FF2B5EF4-FFF2-40B4-BE49-F238E27FC236}">
                  <a16:creationId xmlns:a16="http://schemas.microsoft.com/office/drawing/2014/main" id="{7B1CAE5E-4073-4A07-B322-A316981B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8750300"/>
              <a:ext cx="209550" cy="26988"/>
            </a:xfrm>
            <a:custGeom>
              <a:avLst/>
              <a:gdLst>
                <a:gd name="T0" fmla="*/ 56 w 56"/>
                <a:gd name="T1" fmla="*/ 3 h 7"/>
                <a:gd name="T2" fmla="*/ 52 w 56"/>
                <a:gd name="T3" fmla="*/ 7 h 7"/>
                <a:gd name="T4" fmla="*/ 4 w 56"/>
                <a:gd name="T5" fmla="*/ 7 h 7"/>
                <a:gd name="T6" fmla="*/ 0 w 56"/>
                <a:gd name="T7" fmla="*/ 3 h 7"/>
                <a:gd name="T8" fmla="*/ 4 w 56"/>
                <a:gd name="T9" fmla="*/ 0 h 7"/>
                <a:gd name="T10" fmla="*/ 52 w 56"/>
                <a:gd name="T11" fmla="*/ 0 h 7"/>
                <a:gd name="T12" fmla="*/ 56 w 56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6" y="3"/>
                  </a:moveTo>
                  <a:cubicBezTo>
                    <a:pt x="56" y="5"/>
                    <a:pt x="54" y="7"/>
                    <a:pt x="5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1"/>
                    <a:pt x="56" y="3"/>
                  </a:cubicBezTo>
                  <a:close/>
                </a:path>
              </a:pathLst>
            </a:custGeom>
            <a:solidFill>
              <a:srgbClr val="672A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3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3" name="Rectangle 14">
              <a:extLst>
                <a:ext uri="{FF2B5EF4-FFF2-40B4-BE49-F238E27FC236}">
                  <a16:creationId xmlns:a16="http://schemas.microsoft.com/office/drawing/2014/main" id="{9CB374B5-A725-4DCE-A88C-D55FF7414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8693150"/>
              <a:ext cx="184150" cy="1588"/>
            </a:xfrm>
            <a:prstGeom prst="rect">
              <a:avLst/>
            </a:prstGeom>
            <a:solidFill>
              <a:srgbClr val="5C47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3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BF348E47-5AB3-457E-801F-0EE2BFD9C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8693150"/>
              <a:ext cx="184150" cy="0"/>
            </a:xfrm>
            <a:custGeom>
              <a:avLst/>
              <a:gdLst>
                <a:gd name="T0" fmla="*/ 116 w 116"/>
                <a:gd name="T1" fmla="*/ 0 w 116"/>
                <a:gd name="T2" fmla="*/ 0 w 116"/>
                <a:gd name="T3" fmla="*/ 116 w 1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6">
                  <a:moveTo>
                    <a:pt x="1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3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2BBD649E-443D-4BAB-8108-7457152B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7758113"/>
              <a:ext cx="327025" cy="935038"/>
            </a:xfrm>
            <a:custGeom>
              <a:avLst/>
              <a:gdLst>
                <a:gd name="T0" fmla="*/ 206 w 206"/>
                <a:gd name="T1" fmla="*/ 0 h 589"/>
                <a:gd name="T2" fmla="*/ 0 w 206"/>
                <a:gd name="T3" fmla="*/ 0 h 589"/>
                <a:gd name="T4" fmla="*/ 0 w 206"/>
                <a:gd name="T5" fmla="*/ 589 h 589"/>
                <a:gd name="T6" fmla="*/ 116 w 206"/>
                <a:gd name="T7" fmla="*/ 589 h 589"/>
                <a:gd name="T8" fmla="*/ 206 w 206"/>
                <a:gd name="T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589">
                  <a:moveTo>
                    <a:pt x="206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116" y="58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5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3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E8012D11-AE42-4C14-9E0C-5F433C733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7758113"/>
              <a:ext cx="327025" cy="935038"/>
            </a:xfrm>
            <a:custGeom>
              <a:avLst/>
              <a:gdLst>
                <a:gd name="T0" fmla="*/ 206 w 206"/>
                <a:gd name="T1" fmla="*/ 0 h 589"/>
                <a:gd name="T2" fmla="*/ 0 w 206"/>
                <a:gd name="T3" fmla="*/ 0 h 589"/>
                <a:gd name="T4" fmla="*/ 0 w 206"/>
                <a:gd name="T5" fmla="*/ 589 h 589"/>
                <a:gd name="T6" fmla="*/ 116 w 206"/>
                <a:gd name="T7" fmla="*/ 589 h 589"/>
                <a:gd name="T8" fmla="*/ 206 w 206"/>
                <a:gd name="T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589">
                  <a:moveTo>
                    <a:pt x="206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116" y="589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3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37" name="Freeform 18">
            <a:extLst>
              <a:ext uri="{FF2B5EF4-FFF2-40B4-BE49-F238E27FC236}">
                <a16:creationId xmlns:a16="http://schemas.microsoft.com/office/drawing/2014/main" id="{19C9EBC5-C221-4E33-B2CB-B43E6F18B66D}"/>
              </a:ext>
            </a:extLst>
          </p:cNvPr>
          <p:cNvSpPr>
            <a:spLocks/>
          </p:cNvSpPr>
          <p:nvPr/>
        </p:nvSpPr>
        <p:spPr bwMode="auto">
          <a:xfrm>
            <a:off x="3108779" y="3076565"/>
            <a:ext cx="1281705" cy="832733"/>
          </a:xfrm>
          <a:custGeom>
            <a:avLst/>
            <a:gdLst>
              <a:gd name="T0" fmla="*/ 14 w 432"/>
              <a:gd name="T1" fmla="*/ 278 h 278"/>
              <a:gd name="T2" fmla="*/ 418 w 432"/>
              <a:gd name="T3" fmla="*/ 278 h 278"/>
              <a:gd name="T4" fmla="*/ 432 w 432"/>
              <a:gd name="T5" fmla="*/ 263 h 278"/>
              <a:gd name="T6" fmla="*/ 432 w 432"/>
              <a:gd name="T7" fmla="*/ 15 h 278"/>
              <a:gd name="T8" fmla="*/ 418 w 432"/>
              <a:gd name="T9" fmla="*/ 0 h 278"/>
              <a:gd name="T10" fmla="*/ 14 w 432"/>
              <a:gd name="T11" fmla="*/ 0 h 278"/>
              <a:gd name="T12" fmla="*/ 0 w 432"/>
              <a:gd name="T13" fmla="*/ 15 h 278"/>
              <a:gd name="T14" fmla="*/ 0 w 432"/>
              <a:gd name="T15" fmla="*/ 263 h 278"/>
              <a:gd name="T16" fmla="*/ 14 w 432"/>
              <a:gd name="T17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2" h="278">
                <a:moveTo>
                  <a:pt x="14" y="278"/>
                </a:moveTo>
                <a:cubicBezTo>
                  <a:pt x="418" y="278"/>
                  <a:pt x="418" y="278"/>
                  <a:pt x="418" y="278"/>
                </a:cubicBezTo>
                <a:cubicBezTo>
                  <a:pt x="427" y="278"/>
                  <a:pt x="432" y="272"/>
                  <a:pt x="432" y="263"/>
                </a:cubicBezTo>
                <a:cubicBezTo>
                  <a:pt x="432" y="15"/>
                  <a:pt x="432" y="15"/>
                  <a:pt x="432" y="15"/>
                </a:cubicBezTo>
                <a:cubicBezTo>
                  <a:pt x="432" y="6"/>
                  <a:pt x="427" y="0"/>
                  <a:pt x="4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6"/>
                  <a:pt x="0" y="15"/>
                </a:cubicBezTo>
                <a:cubicBezTo>
                  <a:pt x="0" y="263"/>
                  <a:pt x="0" y="263"/>
                  <a:pt x="0" y="263"/>
                </a:cubicBezTo>
                <a:cubicBezTo>
                  <a:pt x="0" y="272"/>
                  <a:pt x="7" y="278"/>
                  <a:pt x="14" y="278"/>
                </a:cubicBezTo>
              </a:path>
            </a:pathLst>
          </a:custGeom>
          <a:solidFill>
            <a:srgbClr val="0072C6">
              <a:lumMod val="50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38" name="Freeform 19">
            <a:extLst>
              <a:ext uri="{FF2B5EF4-FFF2-40B4-BE49-F238E27FC236}">
                <a16:creationId xmlns:a16="http://schemas.microsoft.com/office/drawing/2014/main" id="{C07B0F27-8900-4987-B520-35CC1B5FEC75}"/>
              </a:ext>
            </a:extLst>
          </p:cNvPr>
          <p:cNvSpPr>
            <a:spLocks/>
          </p:cNvSpPr>
          <p:nvPr/>
        </p:nvSpPr>
        <p:spPr bwMode="auto">
          <a:xfrm>
            <a:off x="3165215" y="3091613"/>
            <a:ext cx="1168835" cy="727386"/>
          </a:xfrm>
          <a:custGeom>
            <a:avLst/>
            <a:gdLst>
              <a:gd name="T0" fmla="*/ 0 w 394"/>
              <a:gd name="T1" fmla="*/ 12 h 243"/>
              <a:gd name="T2" fmla="*/ 394 w 394"/>
              <a:gd name="T3" fmla="*/ 12 h 243"/>
              <a:gd name="T4" fmla="*/ 394 w 394"/>
              <a:gd name="T5" fmla="*/ 243 h 243"/>
              <a:gd name="T6" fmla="*/ 0 w 394"/>
              <a:gd name="T7" fmla="*/ 243 h 243"/>
              <a:gd name="T8" fmla="*/ 0 w 394"/>
              <a:gd name="T9" fmla="*/ 12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243">
                <a:moveTo>
                  <a:pt x="0" y="12"/>
                </a:moveTo>
                <a:cubicBezTo>
                  <a:pt x="394" y="12"/>
                  <a:pt x="394" y="12"/>
                  <a:pt x="394" y="12"/>
                </a:cubicBezTo>
                <a:cubicBezTo>
                  <a:pt x="394" y="173"/>
                  <a:pt x="394" y="243"/>
                  <a:pt x="394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0"/>
                  <a:pt x="0" y="12"/>
                  <a:pt x="0" y="12"/>
                </a:cubicBezTo>
              </a:path>
            </a:pathLst>
          </a:custGeom>
          <a:solidFill>
            <a:srgbClr val="0072C6">
              <a:lumMod val="75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39" name="Freeform 20">
            <a:extLst>
              <a:ext uri="{FF2B5EF4-FFF2-40B4-BE49-F238E27FC236}">
                <a16:creationId xmlns:a16="http://schemas.microsoft.com/office/drawing/2014/main" id="{A5B57C98-34BD-4B74-9D76-D9D9661BD5AD}"/>
              </a:ext>
            </a:extLst>
          </p:cNvPr>
          <p:cNvSpPr>
            <a:spLocks noEditPoints="1"/>
          </p:cNvSpPr>
          <p:nvPr/>
        </p:nvSpPr>
        <p:spPr bwMode="auto">
          <a:xfrm>
            <a:off x="3165214" y="3127984"/>
            <a:ext cx="697288" cy="691018"/>
          </a:xfrm>
          <a:custGeom>
            <a:avLst/>
            <a:gdLst>
              <a:gd name="T0" fmla="*/ 0 w 235"/>
              <a:gd name="T1" fmla="*/ 0 h 231"/>
              <a:gd name="T2" fmla="*/ 0 w 235"/>
              <a:gd name="T3" fmla="*/ 0 h 231"/>
              <a:gd name="T4" fmla="*/ 0 w 235"/>
              <a:gd name="T5" fmla="*/ 231 h 231"/>
              <a:gd name="T6" fmla="*/ 0 w 235"/>
              <a:gd name="T7" fmla="*/ 0 h 231"/>
              <a:gd name="T8" fmla="*/ 0 w 235"/>
              <a:gd name="T9" fmla="*/ 0 h 231"/>
              <a:gd name="T10" fmla="*/ 0 w 235"/>
              <a:gd name="T11" fmla="*/ 0 h 231"/>
              <a:gd name="T12" fmla="*/ 235 w 235"/>
              <a:gd name="T13" fmla="*/ 0 h 231"/>
              <a:gd name="T14" fmla="*/ 205 w 235"/>
              <a:gd name="T15" fmla="*/ 0 h 231"/>
              <a:gd name="T16" fmla="*/ 0 w 235"/>
              <a:gd name="T17" fmla="*/ 0 h 231"/>
              <a:gd name="T18" fmla="*/ 0 w 235"/>
              <a:gd name="T19" fmla="*/ 0 h 231"/>
              <a:gd name="T20" fmla="*/ 235 w 235"/>
              <a:gd name="T21" fmla="*/ 0 h 231"/>
              <a:gd name="T22" fmla="*/ 235 w 235"/>
              <a:gd name="T23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" h="23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0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235" y="0"/>
                </a:moveTo>
                <a:cubicBezTo>
                  <a:pt x="205" y="0"/>
                  <a:pt x="205" y="0"/>
                  <a:pt x="20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02" y="0"/>
                  <a:pt x="179" y="0"/>
                  <a:pt x="235" y="0"/>
                </a:cubicBezTo>
                <a:cubicBezTo>
                  <a:pt x="235" y="0"/>
                  <a:pt x="235" y="0"/>
                  <a:pt x="235" y="0"/>
                </a:cubicBezTo>
              </a:path>
            </a:pathLst>
          </a:custGeom>
          <a:solidFill>
            <a:srgbClr val="5C476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333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40" name="Freeform 21">
            <a:extLst>
              <a:ext uri="{FF2B5EF4-FFF2-40B4-BE49-F238E27FC236}">
                <a16:creationId xmlns:a16="http://schemas.microsoft.com/office/drawing/2014/main" id="{D4695BDF-012A-45EA-BC25-BBC5CF7EDAB4}"/>
              </a:ext>
            </a:extLst>
          </p:cNvPr>
          <p:cNvSpPr>
            <a:spLocks noEditPoints="1"/>
          </p:cNvSpPr>
          <p:nvPr/>
        </p:nvSpPr>
        <p:spPr bwMode="auto">
          <a:xfrm>
            <a:off x="3165214" y="3127984"/>
            <a:ext cx="697288" cy="691018"/>
          </a:xfrm>
          <a:custGeom>
            <a:avLst/>
            <a:gdLst>
              <a:gd name="T0" fmla="*/ 235 w 235"/>
              <a:gd name="T1" fmla="*/ 0 h 231"/>
              <a:gd name="T2" fmla="*/ 0 w 235"/>
              <a:gd name="T3" fmla="*/ 0 h 231"/>
              <a:gd name="T4" fmla="*/ 0 w 235"/>
              <a:gd name="T5" fmla="*/ 231 h 231"/>
              <a:gd name="T6" fmla="*/ 205 w 235"/>
              <a:gd name="T7" fmla="*/ 231 h 231"/>
              <a:gd name="T8" fmla="*/ 235 w 235"/>
              <a:gd name="T9" fmla="*/ 0 h 231"/>
              <a:gd name="T10" fmla="*/ 0 w 235"/>
              <a:gd name="T11" fmla="*/ 0 h 231"/>
              <a:gd name="T12" fmla="*/ 0 w 235"/>
              <a:gd name="T13" fmla="*/ 0 h 231"/>
              <a:gd name="T14" fmla="*/ 0 w 235"/>
              <a:gd name="T15" fmla="*/ 0 h 231"/>
              <a:gd name="T16" fmla="*/ 0 w 235"/>
              <a:gd name="T17" fmla="*/ 0 h 231"/>
              <a:gd name="T18" fmla="*/ 0 w 235"/>
              <a:gd name="T19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5" h="231">
                <a:moveTo>
                  <a:pt x="235" y="0"/>
                </a:moveTo>
                <a:cubicBezTo>
                  <a:pt x="179" y="0"/>
                  <a:pt x="102" y="0"/>
                  <a:pt x="0" y="0"/>
                </a:cubicBezTo>
                <a:cubicBezTo>
                  <a:pt x="0" y="1"/>
                  <a:pt x="0" y="20"/>
                  <a:pt x="0" y="231"/>
                </a:cubicBezTo>
                <a:cubicBezTo>
                  <a:pt x="205" y="231"/>
                  <a:pt x="205" y="231"/>
                  <a:pt x="205" y="231"/>
                </a:cubicBezTo>
                <a:cubicBezTo>
                  <a:pt x="235" y="0"/>
                  <a:pt x="235" y="0"/>
                  <a:pt x="235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072C6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7BF4BE61-6444-4A6F-8B25-18FD1E51059D}"/>
              </a:ext>
            </a:extLst>
          </p:cNvPr>
          <p:cNvSpPr/>
          <p:nvPr/>
        </p:nvSpPr>
        <p:spPr>
          <a:xfrm rot="8100000">
            <a:off x="4169512" y="3326063"/>
            <a:ext cx="1674855" cy="1839190"/>
          </a:xfrm>
          <a:prstGeom prst="arc">
            <a:avLst>
              <a:gd name="adj1" fmla="val 16168684"/>
              <a:gd name="adj2" fmla="val 0"/>
            </a:avLst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80D2EAF1-CDA8-4550-84DF-12E50208EC55}"/>
              </a:ext>
            </a:extLst>
          </p:cNvPr>
          <p:cNvSpPr/>
          <p:nvPr/>
        </p:nvSpPr>
        <p:spPr>
          <a:xfrm rot="8100000">
            <a:off x="6544512" y="3204157"/>
            <a:ext cx="1949863" cy="1949863"/>
          </a:xfrm>
          <a:prstGeom prst="arc">
            <a:avLst>
              <a:gd name="adj1" fmla="val 15472305"/>
              <a:gd name="adj2" fmla="val 415133"/>
            </a:avLst>
          </a:prstGeom>
          <a:noFill/>
          <a:ln w="31750" cap="flat" cmpd="sng" algn="ctr">
            <a:solidFill>
              <a:srgbClr val="969696"/>
            </a:solidFill>
            <a:prstDash val="sysDot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33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3" name="Picture 142" descr="excel fields.png">
            <a:extLst>
              <a:ext uri="{FF2B5EF4-FFF2-40B4-BE49-F238E27FC236}">
                <a16:creationId xmlns:a16="http://schemas.microsoft.com/office/drawing/2014/main" id="{F67A7D46-6C63-469F-A564-3874B37C3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47" y="4213996"/>
            <a:ext cx="1146743" cy="674280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DF3B156-2C44-4547-BB78-717A044C6400}"/>
              </a:ext>
            </a:extLst>
          </p:cNvPr>
          <p:cNvGrpSpPr/>
          <p:nvPr/>
        </p:nvGrpSpPr>
        <p:grpSpPr>
          <a:xfrm>
            <a:off x="7700019" y="3025144"/>
            <a:ext cx="1014779" cy="1014771"/>
            <a:chOff x="10047103" y="1373606"/>
            <a:chExt cx="798989" cy="798985"/>
          </a:xfrm>
        </p:grpSpPr>
        <p:sp>
          <p:nvSpPr>
            <p:cNvPr id="145" name="Oval 7">
              <a:extLst>
                <a:ext uri="{FF2B5EF4-FFF2-40B4-BE49-F238E27FC236}">
                  <a16:creationId xmlns:a16="http://schemas.microsoft.com/office/drawing/2014/main" id="{08DE2063-6EC1-451C-8052-5469689FC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7103" y="1373606"/>
              <a:ext cx="798989" cy="798985"/>
            </a:xfrm>
            <a:prstGeom prst="ellipse">
              <a:avLst/>
            </a:prstGeom>
            <a:solidFill>
              <a:srgbClr val="DC3C00"/>
            </a:solidFill>
            <a:ln>
              <a:noFill/>
            </a:ln>
          </p:spPr>
          <p:txBody>
            <a:bodyPr/>
            <a:lstStyle/>
            <a:p>
              <a:pPr marL="0" marR="0" lvl="0" indent="0" defTabSz="914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pic>
          <p:nvPicPr>
            <p:cNvPr id="146" name="Picture 145" descr="doc with data.png">
              <a:extLst>
                <a:ext uri="{FF2B5EF4-FFF2-40B4-BE49-F238E27FC236}">
                  <a16:creationId xmlns:a16="http://schemas.microsoft.com/office/drawing/2014/main" id="{EFB8A078-D5FC-447C-8128-E91572F9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692" y="1512167"/>
              <a:ext cx="391987" cy="501480"/>
            </a:xfrm>
            <a:prstGeom prst="rect">
              <a:avLst/>
            </a:prstGeom>
          </p:spPr>
        </p:pic>
      </p:grpSp>
      <p:sp>
        <p:nvSpPr>
          <p:cNvPr id="147" name="Oval 7">
            <a:extLst>
              <a:ext uri="{FF2B5EF4-FFF2-40B4-BE49-F238E27FC236}">
                <a16:creationId xmlns:a16="http://schemas.microsoft.com/office/drawing/2014/main" id="{8AFFFD3E-F4FB-444D-8704-65AEF8361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1647" y="2997414"/>
            <a:ext cx="784307" cy="784303"/>
          </a:xfrm>
          <a:prstGeom prst="ellipse">
            <a:avLst/>
          </a:prstGeom>
          <a:solidFill>
            <a:srgbClr val="442359"/>
          </a:solidFill>
          <a:ln>
            <a:noFill/>
          </a:ln>
        </p:spPr>
        <p:txBody>
          <a:bodyPr/>
          <a:lstStyle/>
          <a:p>
            <a:pPr marL="0" marR="0" lvl="0" indent="0" defTabSz="9141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8" name="Picture 147" descr="bar.png">
            <a:extLst>
              <a:ext uri="{FF2B5EF4-FFF2-40B4-BE49-F238E27FC236}">
                <a16:creationId xmlns:a16="http://schemas.microsoft.com/office/drawing/2014/main" id="{7EB2F67A-4225-4396-83CA-A41E52BD0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52259" y="3125859"/>
            <a:ext cx="465533" cy="462211"/>
          </a:xfrm>
          <a:prstGeom prst="rect">
            <a:avLst/>
          </a:prstGeom>
        </p:spPr>
      </p:pic>
      <p:grpSp>
        <p:nvGrpSpPr>
          <p:cNvPr id="149" name="Group 79">
            <a:extLst>
              <a:ext uri="{FF2B5EF4-FFF2-40B4-BE49-F238E27FC236}">
                <a16:creationId xmlns:a16="http://schemas.microsoft.com/office/drawing/2014/main" id="{5F0428BC-5A12-4851-98D6-61577B20CB36}"/>
              </a:ext>
            </a:extLst>
          </p:cNvPr>
          <p:cNvGrpSpPr>
            <a:grpSpLocks/>
          </p:cNvGrpSpPr>
          <p:nvPr/>
        </p:nvGrpSpPr>
        <p:grpSpPr bwMode="auto">
          <a:xfrm>
            <a:off x="5130337" y="3020890"/>
            <a:ext cx="908219" cy="1168298"/>
            <a:chOff x="5444103" y="1382982"/>
            <a:chExt cx="698426" cy="898407"/>
          </a:xfrm>
        </p:grpSpPr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2A778DBD-1455-4464-8E71-8214AE705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180" y="2270278"/>
              <a:ext cx="6349" cy="11111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2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626DA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39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51" name="Oval 12">
              <a:extLst>
                <a:ext uri="{FF2B5EF4-FFF2-40B4-BE49-F238E27FC236}">
                  <a16:creationId xmlns:a16="http://schemas.microsoft.com/office/drawing/2014/main" id="{B79FBA64-D783-454D-BFFE-6DD293263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4103" y="1382982"/>
              <a:ext cx="692077" cy="696821"/>
            </a:xfrm>
            <a:prstGeom prst="ellipse">
              <a:avLst/>
            </a:prstGeom>
            <a:solidFill>
              <a:srgbClr val="00B294">
                <a:alpha val="8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39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6625E738-DE7D-4B49-8F7A-66A2DE267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423" y="1624250"/>
              <a:ext cx="188893" cy="317458"/>
            </a:xfrm>
            <a:custGeom>
              <a:avLst/>
              <a:gdLst>
                <a:gd name="T0" fmla="*/ 163 w 163"/>
                <a:gd name="T1" fmla="*/ 90 h 275"/>
                <a:gd name="T2" fmla="*/ 161 w 163"/>
                <a:gd name="T3" fmla="*/ 275 h 275"/>
                <a:gd name="T4" fmla="*/ 0 w 163"/>
                <a:gd name="T5" fmla="*/ 183 h 275"/>
                <a:gd name="T6" fmla="*/ 0 w 163"/>
                <a:gd name="T7" fmla="*/ 0 h 275"/>
                <a:gd name="T8" fmla="*/ 163 w 163"/>
                <a:gd name="T9" fmla="*/ 9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75">
                  <a:moveTo>
                    <a:pt x="163" y="90"/>
                  </a:moveTo>
                  <a:lnTo>
                    <a:pt x="161" y="275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63" y="90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39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A8BC1D7B-1F9E-4701-8489-4CAF40C26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141" y="1624250"/>
              <a:ext cx="185717" cy="317458"/>
            </a:xfrm>
            <a:custGeom>
              <a:avLst/>
              <a:gdLst>
                <a:gd name="T0" fmla="*/ 2 w 161"/>
                <a:gd name="T1" fmla="*/ 90 h 275"/>
                <a:gd name="T2" fmla="*/ 0 w 161"/>
                <a:gd name="T3" fmla="*/ 275 h 275"/>
                <a:gd name="T4" fmla="*/ 161 w 161"/>
                <a:gd name="T5" fmla="*/ 183 h 275"/>
                <a:gd name="T6" fmla="*/ 161 w 161"/>
                <a:gd name="T7" fmla="*/ 0 h 275"/>
                <a:gd name="T8" fmla="*/ 2 w 161"/>
                <a:gd name="T9" fmla="*/ 9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2" y="90"/>
                  </a:moveTo>
                  <a:lnTo>
                    <a:pt x="0" y="275"/>
                  </a:lnTo>
                  <a:lnTo>
                    <a:pt x="161" y="183"/>
                  </a:lnTo>
                  <a:lnTo>
                    <a:pt x="161" y="0"/>
                  </a:lnTo>
                  <a:lnTo>
                    <a:pt x="2" y="90"/>
                  </a:lnTo>
                  <a:close/>
                </a:path>
              </a:pathLst>
            </a:cu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39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57FDA04B-5558-4123-B2A9-40091BBE4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423" y="1519489"/>
              <a:ext cx="371436" cy="212697"/>
            </a:xfrm>
            <a:custGeom>
              <a:avLst/>
              <a:gdLst>
                <a:gd name="T0" fmla="*/ 163 w 322"/>
                <a:gd name="T1" fmla="*/ 185 h 185"/>
                <a:gd name="T2" fmla="*/ 0 w 322"/>
                <a:gd name="T3" fmla="*/ 90 h 185"/>
                <a:gd name="T4" fmla="*/ 161 w 322"/>
                <a:gd name="T5" fmla="*/ 0 h 185"/>
                <a:gd name="T6" fmla="*/ 322 w 322"/>
                <a:gd name="T7" fmla="*/ 90 h 185"/>
                <a:gd name="T8" fmla="*/ 163 w 322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185">
                  <a:moveTo>
                    <a:pt x="163" y="185"/>
                  </a:moveTo>
                  <a:lnTo>
                    <a:pt x="0" y="90"/>
                  </a:lnTo>
                  <a:lnTo>
                    <a:pt x="161" y="0"/>
                  </a:lnTo>
                  <a:lnTo>
                    <a:pt x="322" y="90"/>
                  </a:lnTo>
                  <a:lnTo>
                    <a:pt x="163" y="185"/>
                  </a:lnTo>
                  <a:close/>
                </a:path>
              </a:pathLst>
            </a:custGeom>
            <a:solidFill>
              <a:srgbClr val="55D4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39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155" name="Picture 154" descr="outlook.png">
            <a:extLst>
              <a:ext uri="{FF2B5EF4-FFF2-40B4-BE49-F238E27FC236}">
                <a16:creationId xmlns:a16="http://schemas.microsoft.com/office/drawing/2014/main" id="{53F51D85-1E17-4CA5-9AF6-0041DF9ED0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16" y="4103652"/>
            <a:ext cx="864071" cy="864071"/>
          </a:xfrm>
          <a:prstGeom prst="rect">
            <a:avLst/>
          </a:prstGeom>
        </p:spPr>
      </p:pic>
      <p:pic>
        <p:nvPicPr>
          <p:cNvPr id="156" name="Picture 155" descr="managed app.png">
            <a:extLst>
              <a:ext uri="{FF2B5EF4-FFF2-40B4-BE49-F238E27FC236}">
                <a16:creationId xmlns:a16="http://schemas.microsoft.com/office/drawing/2014/main" id="{602E155A-7D3E-4873-9B4F-37BDAC811E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23" y="3154430"/>
            <a:ext cx="752816" cy="75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4486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41" grpId="0" animBg="1"/>
      <p:bldP spid="1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E62FED-3260-425D-94E1-428707F3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Full lifecycle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3591B-0E5B-4B13-9BB3-516BF3BFFA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7BC4C3-AE91-416A-A16F-50910532F215}"/>
              </a:ext>
            </a:extLst>
          </p:cNvPr>
          <p:cNvGrpSpPr/>
          <p:nvPr/>
        </p:nvGrpSpPr>
        <p:grpSpPr>
          <a:xfrm>
            <a:off x="420254" y="1412618"/>
            <a:ext cx="3105166" cy="2626860"/>
            <a:chOff x="427037" y="1439862"/>
            <a:chExt cx="3168330" cy="26802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995CCB-24E8-4D4E-ADE6-75348AEB663B}"/>
                </a:ext>
              </a:extLst>
            </p:cNvPr>
            <p:cNvSpPr txBox="1"/>
            <p:nvPr/>
          </p:nvSpPr>
          <p:spPr>
            <a:xfrm>
              <a:off x="760727" y="1439862"/>
              <a:ext cx="2834640" cy="2680294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defTabSz="914049">
                <a:spcAft>
                  <a:spcPts val="588"/>
                </a:spcAft>
              </a:pPr>
              <a:r>
                <a:rPr lang="en-US" sz="1961">
                  <a:solidFill>
                    <a:srgbClr val="002050"/>
                  </a:solidFill>
                  <a:latin typeface="Segoe UI Light"/>
                </a:rPr>
                <a:t>Enroll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Provide a self-service Company Portal for users to enroll devices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Deliver custom terms and conditions at enrollment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Bulk enroll devices using Apple Configurator or service account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Restrict access to Exchange email if a device is not enrolled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endParaRPr lang="en-US" sz="1272">
                <a:solidFill>
                  <a:srgbClr val="505050">
                    <a:lumMod val="60000"/>
                    <a:lumOff val="40000"/>
                  </a:srgbClr>
                </a:solidFill>
                <a:latin typeface="Segoe UI Ligh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1F46FB5-EC78-4816-AFB8-E803D855A297}"/>
                </a:ext>
              </a:extLst>
            </p:cNvPr>
            <p:cNvGrpSpPr/>
            <p:nvPr/>
          </p:nvGrpSpPr>
          <p:grpSpPr>
            <a:xfrm>
              <a:off x="427037" y="1549523"/>
              <a:ext cx="417888" cy="417888"/>
              <a:chOff x="5372581" y="1617831"/>
              <a:chExt cx="498112" cy="49811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4370A2-B834-44EA-8B4F-AF16CDD8F3DF}"/>
                  </a:ext>
                </a:extLst>
              </p:cNvPr>
              <p:cNvSpPr/>
              <p:nvPr/>
            </p:nvSpPr>
            <p:spPr bwMode="auto">
              <a:xfrm>
                <a:off x="5372581" y="1617831"/>
                <a:ext cx="498112" cy="4981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06" rIns="0" bIns="4570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75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02707A5A-72F8-442C-8B3D-2C265460A693}"/>
                  </a:ext>
                </a:extLst>
              </p:cNvPr>
              <p:cNvSpPr/>
              <p:nvPr/>
            </p:nvSpPr>
            <p:spPr bwMode="auto">
              <a:xfrm rot="5400000">
                <a:off x="5559440" y="1802229"/>
                <a:ext cx="181888" cy="1303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79FD2E-EB00-4DB8-9650-AE9B23B621C5}"/>
              </a:ext>
            </a:extLst>
          </p:cNvPr>
          <p:cNvGrpSpPr/>
          <p:nvPr/>
        </p:nvGrpSpPr>
        <p:grpSpPr>
          <a:xfrm>
            <a:off x="420254" y="4154034"/>
            <a:ext cx="3105166" cy="1550588"/>
            <a:chOff x="427037" y="4237043"/>
            <a:chExt cx="3168330" cy="1582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3FC7C-247D-4DFF-80E5-FC61D8844932}"/>
                </a:ext>
              </a:extLst>
            </p:cNvPr>
            <p:cNvSpPr txBox="1"/>
            <p:nvPr/>
          </p:nvSpPr>
          <p:spPr>
            <a:xfrm>
              <a:off x="760727" y="4237043"/>
              <a:ext cx="2834640" cy="1582129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defTabSz="914049">
                <a:spcAft>
                  <a:spcPts val="588"/>
                </a:spcAft>
              </a:pPr>
              <a:r>
                <a:rPr lang="en-US" sz="1961">
                  <a:solidFill>
                    <a:srgbClr val="002050"/>
                  </a:solidFill>
                  <a:latin typeface="Segoe UI Light"/>
                </a:rPr>
                <a:t>Retire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Revoke access to corporate resources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Perform selective wipe 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Audit lost and stolen devices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4D2DFF-F1E5-4A86-9BF1-02DDA7DF9DC3}"/>
                </a:ext>
              </a:extLst>
            </p:cNvPr>
            <p:cNvGrpSpPr/>
            <p:nvPr/>
          </p:nvGrpSpPr>
          <p:grpSpPr>
            <a:xfrm>
              <a:off x="427037" y="4346300"/>
              <a:ext cx="417888" cy="417888"/>
              <a:chOff x="5372581" y="1617831"/>
              <a:chExt cx="498112" cy="49811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791492-0643-4547-B312-535D6168A311}"/>
                  </a:ext>
                </a:extLst>
              </p:cNvPr>
              <p:cNvSpPr/>
              <p:nvPr/>
            </p:nvSpPr>
            <p:spPr bwMode="auto">
              <a:xfrm>
                <a:off x="5372581" y="1617831"/>
                <a:ext cx="498112" cy="498112"/>
              </a:xfrm>
              <a:prstGeom prst="ellipse">
                <a:avLst/>
              </a:prstGeom>
              <a:solidFill>
                <a:srgbClr val="0072C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06" rIns="0" bIns="4570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75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solidFill>
                    <a:srgbClr val="0072C6"/>
                  </a:solidFill>
                  <a:latin typeface="Segoe UI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A066D5AA-A1D8-44B8-BB2E-8C8FA38826DC}"/>
                  </a:ext>
                </a:extLst>
              </p:cNvPr>
              <p:cNvSpPr/>
              <p:nvPr/>
            </p:nvSpPr>
            <p:spPr bwMode="auto">
              <a:xfrm rot="5400000">
                <a:off x="5559440" y="1802229"/>
                <a:ext cx="181888" cy="1303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3828B1-0F54-4B87-97CD-0EE072EE8EE9}"/>
              </a:ext>
            </a:extLst>
          </p:cNvPr>
          <p:cNvGrpSpPr/>
          <p:nvPr/>
        </p:nvGrpSpPr>
        <p:grpSpPr>
          <a:xfrm>
            <a:off x="8805916" y="1418085"/>
            <a:ext cx="3099100" cy="2227120"/>
            <a:chOff x="8983276" y="1445442"/>
            <a:chExt cx="3162139" cy="22724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BDA0EF-4A76-4978-B129-E2E0311D2476}"/>
                </a:ext>
              </a:extLst>
            </p:cNvPr>
            <p:cNvSpPr txBox="1"/>
            <p:nvPr/>
          </p:nvSpPr>
          <p:spPr>
            <a:xfrm>
              <a:off x="9310775" y="1445442"/>
              <a:ext cx="2834640" cy="2272423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defTabSz="914049">
                <a:spcAft>
                  <a:spcPts val="588"/>
                </a:spcAft>
              </a:pPr>
              <a:r>
                <a:rPr lang="en-US" sz="1961">
                  <a:solidFill>
                    <a:srgbClr val="002050"/>
                  </a:solidFill>
                  <a:latin typeface="Segoe UI Light"/>
                </a:rPr>
                <a:t>Provision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Deploy certificates, email, VPN, and WiFi profiles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Deploy device security policy settings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Install mandatory apps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Deploy app restriction policies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Deploy data protection policies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FAE0E0-D0C3-4007-A01B-6C5F4427BC9D}"/>
                </a:ext>
              </a:extLst>
            </p:cNvPr>
            <p:cNvGrpSpPr/>
            <p:nvPr/>
          </p:nvGrpSpPr>
          <p:grpSpPr>
            <a:xfrm>
              <a:off x="8983276" y="1552210"/>
              <a:ext cx="417888" cy="417888"/>
              <a:chOff x="5372581" y="1617831"/>
              <a:chExt cx="498112" cy="49811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5AA6C44-B986-4806-B3FD-50B2940E01E6}"/>
                  </a:ext>
                </a:extLst>
              </p:cNvPr>
              <p:cNvSpPr/>
              <p:nvPr/>
            </p:nvSpPr>
            <p:spPr bwMode="auto">
              <a:xfrm>
                <a:off x="5372581" y="1617831"/>
                <a:ext cx="498112" cy="498112"/>
              </a:xfrm>
              <a:prstGeom prst="ellipse">
                <a:avLst/>
              </a:prstGeom>
              <a:solidFill>
                <a:srgbClr val="0072C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06" rIns="0" bIns="4570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75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79102DD7-6C57-4EA5-93A8-ACC0B15D9F94}"/>
                  </a:ext>
                </a:extLst>
              </p:cNvPr>
              <p:cNvSpPr/>
              <p:nvPr/>
            </p:nvSpPr>
            <p:spPr bwMode="auto">
              <a:xfrm rot="5400000">
                <a:off x="5559440" y="1802229"/>
                <a:ext cx="181888" cy="1303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BAC7BA-BE36-44BA-AFDC-37C82E6725EE}"/>
              </a:ext>
            </a:extLst>
          </p:cNvPr>
          <p:cNvGrpSpPr/>
          <p:nvPr/>
        </p:nvGrpSpPr>
        <p:grpSpPr>
          <a:xfrm>
            <a:off x="8805916" y="4154033"/>
            <a:ext cx="3259883" cy="2504435"/>
            <a:chOff x="8983276" y="4237043"/>
            <a:chExt cx="3326194" cy="25553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7DE730-8117-443E-B340-59BF58269483}"/>
                </a:ext>
              </a:extLst>
            </p:cNvPr>
            <p:cNvSpPr txBox="1"/>
            <p:nvPr/>
          </p:nvSpPr>
          <p:spPr>
            <a:xfrm>
              <a:off x="9304475" y="4237043"/>
              <a:ext cx="3004995" cy="2555380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defTabSz="914049">
                <a:spcAft>
                  <a:spcPts val="588"/>
                </a:spcAft>
              </a:pPr>
              <a:r>
                <a:rPr lang="en-US" sz="1961">
                  <a:solidFill>
                    <a:srgbClr val="002050"/>
                  </a:solidFill>
                  <a:latin typeface="Segoe UI Light"/>
                </a:rPr>
                <a:t>Manage and Protect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Restrict access to corporate resources if policies are violated (e.g., jailbroken device) 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Protect corporate data by restricting actions such as copy, cut, paste, and save as between Intune-managed apps and personal apps</a:t>
              </a:r>
            </a:p>
            <a:p>
              <a:pPr marL="179209" indent="-179209" defTabSz="914049">
                <a:spcAft>
                  <a:spcPts val="294"/>
                </a:spcAft>
                <a:buFont typeface="Arial" panose="020B0604020202020204" pitchFamily="34" charset="0"/>
                <a:buChar char="•"/>
              </a:pPr>
              <a:r>
                <a:rPr lang="en-US" sz="1272">
                  <a:solidFill>
                    <a:srgbClr val="505050"/>
                  </a:solidFill>
                  <a:latin typeface="Segoe UI Light"/>
                </a:rPr>
                <a:t>Report on device and app compliance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737F4C1-B9DE-45E8-A064-7F2B0E000F66}"/>
                </a:ext>
              </a:extLst>
            </p:cNvPr>
            <p:cNvGrpSpPr/>
            <p:nvPr/>
          </p:nvGrpSpPr>
          <p:grpSpPr>
            <a:xfrm>
              <a:off x="8983276" y="4348987"/>
              <a:ext cx="417888" cy="417888"/>
              <a:chOff x="5372581" y="1617831"/>
              <a:chExt cx="498112" cy="49811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91B4C11-89D8-415B-A08B-346024F7A320}"/>
                  </a:ext>
                </a:extLst>
              </p:cNvPr>
              <p:cNvSpPr/>
              <p:nvPr/>
            </p:nvSpPr>
            <p:spPr bwMode="auto">
              <a:xfrm>
                <a:off x="5372581" y="1617831"/>
                <a:ext cx="498112" cy="498112"/>
              </a:xfrm>
              <a:prstGeom prst="ellipse">
                <a:avLst/>
              </a:prstGeom>
              <a:solidFill>
                <a:srgbClr val="0072C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06" rIns="0" bIns="4570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75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59E3493C-DFA0-474F-97DD-40D93F3AF5CC}"/>
                  </a:ext>
                </a:extLst>
              </p:cNvPr>
              <p:cNvSpPr/>
              <p:nvPr/>
            </p:nvSpPr>
            <p:spPr bwMode="auto">
              <a:xfrm rot="5400000">
                <a:off x="5559440" y="1802229"/>
                <a:ext cx="181888" cy="1303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662AB6-8644-4736-B961-5072453B4E90}"/>
              </a:ext>
            </a:extLst>
          </p:cNvPr>
          <p:cNvGrpSpPr/>
          <p:nvPr/>
        </p:nvGrpSpPr>
        <p:grpSpPr>
          <a:xfrm>
            <a:off x="4563041" y="2554443"/>
            <a:ext cx="3006130" cy="3313315"/>
            <a:chOff x="4654094" y="2604913"/>
            <a:chExt cx="3067279" cy="33807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1B81842-B131-4F69-86B5-1FCE5EA242B3}"/>
                </a:ext>
              </a:extLst>
            </p:cNvPr>
            <p:cNvGrpSpPr/>
            <p:nvPr/>
          </p:nvGrpSpPr>
          <p:grpSpPr>
            <a:xfrm>
              <a:off x="5585328" y="4715316"/>
              <a:ext cx="1020945" cy="1270310"/>
              <a:chOff x="6341716" y="3627566"/>
              <a:chExt cx="1364448" cy="1725235"/>
            </a:xfrm>
          </p:grpSpPr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4012EFF0-6AC1-4417-9596-F4D3073B1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979" y="4625331"/>
                <a:ext cx="694971" cy="727470"/>
              </a:xfrm>
              <a:custGeom>
                <a:avLst/>
                <a:gdLst>
                  <a:gd name="T0" fmla="*/ 235 w 235"/>
                  <a:gd name="T1" fmla="*/ 0 h 244"/>
                  <a:gd name="T2" fmla="*/ 205 w 235"/>
                  <a:gd name="T3" fmla="*/ 0 h 244"/>
                  <a:gd name="T4" fmla="*/ 0 w 235"/>
                  <a:gd name="T5" fmla="*/ 0 h 244"/>
                  <a:gd name="T6" fmla="*/ 0 w 235"/>
                  <a:gd name="T7" fmla="*/ 244 h 244"/>
                  <a:gd name="T8" fmla="*/ 0 w 235"/>
                  <a:gd name="T9" fmla="*/ 0 h 244"/>
                  <a:gd name="T10" fmla="*/ 235 w 235"/>
                  <a:gd name="T11" fmla="*/ 0 h 244"/>
                  <a:gd name="T12" fmla="*/ 235 w 235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244">
                    <a:moveTo>
                      <a:pt x="235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3" y="0"/>
                      <a:pt x="179" y="0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solidFill>
                <a:srgbClr val="5C4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/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63DF667-08C3-4A92-9475-CD8755E43F3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41716" y="3670934"/>
                <a:ext cx="374359" cy="631062"/>
                <a:chOff x="7239000" y="7758113"/>
                <a:chExt cx="555625" cy="936625"/>
              </a:xfrm>
            </p:grpSpPr>
            <p:sp>
              <p:nvSpPr>
                <p:cNvPr id="38" name="Rectangle 12">
                  <a:extLst>
                    <a:ext uri="{FF2B5EF4-FFF2-40B4-BE49-F238E27FC236}">
                      <a16:creationId xmlns:a16="http://schemas.microsoft.com/office/drawing/2014/main" id="{F8DD7141-9846-4931-B525-BB3B1BFB9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9000" y="7758113"/>
                  <a:ext cx="555625" cy="935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/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" name="Rectangle 14">
                  <a:extLst>
                    <a:ext uri="{FF2B5EF4-FFF2-40B4-BE49-F238E27FC236}">
                      <a16:creationId xmlns:a16="http://schemas.microsoft.com/office/drawing/2014/main" id="{64E3414B-25E2-4983-8C1A-6BA446D96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9000" y="8693150"/>
                  <a:ext cx="184150" cy="1588"/>
                </a:xfrm>
                <a:prstGeom prst="rect">
                  <a:avLst/>
                </a:prstGeom>
                <a:solidFill>
                  <a:srgbClr val="5C47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/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" name="Freeform 15">
                  <a:extLst>
                    <a:ext uri="{FF2B5EF4-FFF2-40B4-BE49-F238E27FC236}">
                      <a16:creationId xmlns:a16="http://schemas.microsoft.com/office/drawing/2014/main" id="{97223F6A-1EFA-41AE-9842-27B9B34DD2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9000" y="8693150"/>
                  <a:ext cx="184150" cy="0"/>
                </a:xfrm>
                <a:custGeom>
                  <a:avLst/>
                  <a:gdLst>
                    <a:gd name="T0" fmla="*/ 116 w 116"/>
                    <a:gd name="T1" fmla="*/ 0 w 116"/>
                    <a:gd name="T2" fmla="*/ 0 w 116"/>
                    <a:gd name="T3" fmla="*/ 116 w 11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6">
                      <a:moveTo>
                        <a:pt x="11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/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85322BEF-DA6B-4AEF-84D6-935FE23693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94793" y="3627566"/>
                <a:ext cx="711371" cy="704974"/>
              </a:xfrm>
              <a:custGeom>
                <a:avLst/>
                <a:gdLst>
                  <a:gd name="T0" fmla="*/ 0 w 235"/>
                  <a:gd name="T1" fmla="*/ 0 h 231"/>
                  <a:gd name="T2" fmla="*/ 0 w 235"/>
                  <a:gd name="T3" fmla="*/ 0 h 231"/>
                  <a:gd name="T4" fmla="*/ 0 w 235"/>
                  <a:gd name="T5" fmla="*/ 231 h 231"/>
                  <a:gd name="T6" fmla="*/ 0 w 235"/>
                  <a:gd name="T7" fmla="*/ 0 h 231"/>
                  <a:gd name="T8" fmla="*/ 0 w 235"/>
                  <a:gd name="T9" fmla="*/ 0 h 231"/>
                  <a:gd name="T10" fmla="*/ 0 w 235"/>
                  <a:gd name="T11" fmla="*/ 0 h 231"/>
                  <a:gd name="T12" fmla="*/ 235 w 235"/>
                  <a:gd name="T13" fmla="*/ 0 h 231"/>
                  <a:gd name="T14" fmla="*/ 205 w 235"/>
                  <a:gd name="T15" fmla="*/ 0 h 231"/>
                  <a:gd name="T16" fmla="*/ 0 w 235"/>
                  <a:gd name="T17" fmla="*/ 0 h 231"/>
                  <a:gd name="T18" fmla="*/ 0 w 235"/>
                  <a:gd name="T19" fmla="*/ 0 h 231"/>
                  <a:gd name="T20" fmla="*/ 235 w 235"/>
                  <a:gd name="T21" fmla="*/ 0 h 231"/>
                  <a:gd name="T22" fmla="*/ 235 w 235"/>
                  <a:gd name="T23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5" h="23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0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35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2" y="0"/>
                      <a:pt x="179" y="0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solidFill>
                <a:srgbClr val="5C4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/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54C2404-ECDA-422A-970E-12B80C5EAA86}"/>
                </a:ext>
              </a:extLst>
            </p:cNvPr>
            <p:cNvGrpSpPr/>
            <p:nvPr/>
          </p:nvGrpSpPr>
          <p:grpSpPr>
            <a:xfrm>
              <a:off x="4654094" y="2604913"/>
              <a:ext cx="1251993" cy="1964539"/>
              <a:chOff x="4654094" y="2604913"/>
              <a:chExt cx="1251993" cy="196453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611D83D-3065-44B7-BC0F-40124C62F3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7412"/>
              <a:stretch/>
            </p:blipFill>
            <p:spPr>
              <a:xfrm>
                <a:off x="4753777" y="2604913"/>
                <a:ext cx="1152310" cy="1964539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3D2912-6980-4100-82DD-2F13D9F4E3E0}"/>
                  </a:ext>
                </a:extLst>
              </p:cNvPr>
              <p:cNvSpPr txBox="1"/>
              <p:nvPr/>
            </p:nvSpPr>
            <p:spPr bwMode="auto">
              <a:xfrm>
                <a:off x="4654094" y="3771547"/>
                <a:ext cx="810821" cy="549763"/>
              </a:xfrm>
              <a:prstGeom prst="rect">
                <a:avLst/>
              </a:prstGeom>
              <a:noFill/>
            </p:spPr>
            <p:txBody>
              <a:bodyPr wrap="none" lIns="179234" tIns="143387" rIns="179234" bIns="143387">
                <a:spAutoFit/>
              </a:bodyPr>
              <a:lstStyle/>
              <a:p>
                <a:pPr defTabSz="913963">
                  <a:lnSpc>
                    <a:spcPct val="90000"/>
                  </a:lnSpc>
                  <a:defRPr/>
                </a:pPr>
                <a:r>
                  <a:rPr lang="en-US" sz="1765">
                    <a:solidFill>
                      <a:srgbClr val="505050"/>
                    </a:solidFill>
                    <a:latin typeface="Segoe UI Light"/>
                  </a:rPr>
                  <a:t>User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1F7C4B-8C2A-4B40-BFAE-A728C0732027}"/>
                </a:ext>
              </a:extLst>
            </p:cNvPr>
            <p:cNvGrpSpPr/>
            <p:nvPr/>
          </p:nvGrpSpPr>
          <p:grpSpPr>
            <a:xfrm>
              <a:off x="6509895" y="2604913"/>
              <a:ext cx="1211478" cy="1981200"/>
              <a:chOff x="6509895" y="2604913"/>
              <a:chExt cx="1211478" cy="1981200"/>
            </a:xfrm>
          </p:grpSpPr>
          <p:pic>
            <p:nvPicPr>
              <p:cNvPr id="31" name="Picture 23">
                <a:extLst>
                  <a:ext uri="{FF2B5EF4-FFF2-40B4-BE49-F238E27FC236}">
                    <a16:creationId xmlns:a16="http://schemas.microsoft.com/office/drawing/2014/main" id="{3A1E4485-C40C-4FC9-B724-C512E98C3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81116" y="2604913"/>
                <a:ext cx="1140257" cy="198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6E667F-2872-4186-82A4-14891D275340}"/>
                  </a:ext>
                </a:extLst>
              </p:cNvPr>
              <p:cNvSpPr txBox="1"/>
              <p:nvPr/>
            </p:nvSpPr>
            <p:spPr>
              <a:xfrm>
                <a:off x="6509895" y="3771547"/>
                <a:ext cx="540854" cy="554089"/>
              </a:xfrm>
              <a:prstGeom prst="rect">
                <a:avLst/>
              </a:prstGeom>
              <a:noFill/>
            </p:spPr>
            <p:txBody>
              <a:bodyPr wrap="none" lIns="179234" tIns="143387" rIns="179234" bIns="143387">
                <a:spAutoFit/>
              </a:bodyPr>
              <a:lstStyle/>
              <a:p>
                <a:pPr defTabSz="913963">
                  <a:lnSpc>
                    <a:spcPct val="90000"/>
                  </a:lnSpc>
                  <a:defRPr/>
                </a:pPr>
                <a:r>
                  <a:rPr lang="en-US" sz="1765">
                    <a:solidFill>
                      <a:srgbClr val="505050"/>
                    </a:solidFill>
                    <a:latin typeface="Segoe UI Light"/>
                  </a:rPr>
                  <a:t>IT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86D16D-20F8-4730-A814-9C925ABE3880}"/>
              </a:ext>
            </a:extLst>
          </p:cNvPr>
          <p:cNvGrpSpPr/>
          <p:nvPr/>
        </p:nvGrpSpPr>
        <p:grpSpPr>
          <a:xfrm>
            <a:off x="4800969" y="4190785"/>
            <a:ext cx="2209198" cy="1090842"/>
            <a:chOff x="10744200" y="3048000"/>
            <a:chExt cx="2362177" cy="11663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8050E5B-BA07-4C60-BC93-A5886148C9AD}"/>
                </a:ext>
              </a:extLst>
            </p:cNvPr>
            <p:cNvGrpSpPr/>
            <p:nvPr/>
          </p:nvGrpSpPr>
          <p:grpSpPr>
            <a:xfrm>
              <a:off x="10744200" y="3276600"/>
              <a:ext cx="1676314" cy="856538"/>
              <a:chOff x="11605458" y="3406363"/>
              <a:chExt cx="1676314" cy="856538"/>
            </a:xfrm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BC29E981-85C6-4197-B367-5BC8CF42E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5458" y="4195504"/>
                <a:ext cx="1676314" cy="67397"/>
              </a:xfrm>
              <a:custGeom>
                <a:avLst/>
                <a:gdLst>
                  <a:gd name="T0" fmla="*/ 0 w 578"/>
                  <a:gd name="T1" fmla="*/ 6 h 23"/>
                  <a:gd name="T2" fmla="*/ 0 w 578"/>
                  <a:gd name="T3" fmla="*/ 11 h 23"/>
                  <a:gd name="T4" fmla="*/ 0 w 578"/>
                  <a:gd name="T5" fmla="*/ 12 h 23"/>
                  <a:gd name="T6" fmla="*/ 0 w 578"/>
                  <a:gd name="T7" fmla="*/ 12 h 23"/>
                  <a:gd name="T8" fmla="*/ 0 w 578"/>
                  <a:gd name="T9" fmla="*/ 13 h 23"/>
                  <a:gd name="T10" fmla="*/ 0 w 578"/>
                  <a:gd name="T11" fmla="*/ 14 h 23"/>
                  <a:gd name="T12" fmla="*/ 11 w 578"/>
                  <a:gd name="T13" fmla="*/ 23 h 23"/>
                  <a:gd name="T14" fmla="*/ 566 w 578"/>
                  <a:gd name="T15" fmla="*/ 23 h 23"/>
                  <a:gd name="T16" fmla="*/ 578 w 578"/>
                  <a:gd name="T17" fmla="*/ 15 h 23"/>
                  <a:gd name="T18" fmla="*/ 578 w 578"/>
                  <a:gd name="T19" fmla="*/ 14 h 23"/>
                  <a:gd name="T20" fmla="*/ 578 w 578"/>
                  <a:gd name="T21" fmla="*/ 6 h 23"/>
                  <a:gd name="T22" fmla="*/ 0 w 578"/>
                  <a:gd name="T2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8" h="23">
                    <a:moveTo>
                      <a:pt x="0" y="6"/>
                    </a:moveTo>
                    <a:cubicBezTo>
                      <a:pt x="0" y="18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6" y="23"/>
                      <a:pt x="11" y="23"/>
                    </a:cubicBezTo>
                    <a:cubicBezTo>
                      <a:pt x="566" y="23"/>
                      <a:pt x="566" y="23"/>
                      <a:pt x="566" y="23"/>
                    </a:cubicBezTo>
                    <a:cubicBezTo>
                      <a:pt x="572" y="23"/>
                      <a:pt x="576" y="20"/>
                      <a:pt x="578" y="15"/>
                    </a:cubicBezTo>
                    <a:cubicBezTo>
                      <a:pt x="578" y="14"/>
                      <a:pt x="578" y="14"/>
                      <a:pt x="578" y="14"/>
                    </a:cubicBezTo>
                    <a:cubicBezTo>
                      <a:pt x="578" y="0"/>
                      <a:pt x="578" y="6"/>
                      <a:pt x="578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5C36B5DC-1878-4AF4-AE3B-BC95FD79C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7448" y="3406363"/>
                <a:ext cx="1252334" cy="812425"/>
              </a:xfrm>
              <a:custGeom>
                <a:avLst/>
                <a:gdLst>
                  <a:gd name="T0" fmla="*/ 15 w 432"/>
                  <a:gd name="T1" fmla="*/ 278 h 278"/>
                  <a:gd name="T2" fmla="*/ 418 w 432"/>
                  <a:gd name="T3" fmla="*/ 278 h 278"/>
                  <a:gd name="T4" fmla="*/ 432 w 432"/>
                  <a:gd name="T5" fmla="*/ 263 h 278"/>
                  <a:gd name="T6" fmla="*/ 432 w 432"/>
                  <a:gd name="T7" fmla="*/ 15 h 278"/>
                  <a:gd name="T8" fmla="*/ 418 w 432"/>
                  <a:gd name="T9" fmla="*/ 0 h 278"/>
                  <a:gd name="T10" fmla="*/ 15 w 432"/>
                  <a:gd name="T11" fmla="*/ 0 h 278"/>
                  <a:gd name="T12" fmla="*/ 0 w 432"/>
                  <a:gd name="T13" fmla="*/ 15 h 278"/>
                  <a:gd name="T14" fmla="*/ 0 w 432"/>
                  <a:gd name="T15" fmla="*/ 263 h 278"/>
                  <a:gd name="T16" fmla="*/ 15 w 432"/>
                  <a:gd name="T1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2" h="278">
                    <a:moveTo>
                      <a:pt x="15" y="278"/>
                    </a:moveTo>
                    <a:cubicBezTo>
                      <a:pt x="418" y="278"/>
                      <a:pt x="418" y="278"/>
                      <a:pt x="418" y="278"/>
                    </a:cubicBezTo>
                    <a:cubicBezTo>
                      <a:pt x="427" y="278"/>
                      <a:pt x="432" y="272"/>
                      <a:pt x="432" y="263"/>
                    </a:cubicBezTo>
                    <a:cubicBezTo>
                      <a:pt x="432" y="15"/>
                      <a:pt x="432" y="15"/>
                      <a:pt x="432" y="15"/>
                    </a:cubicBezTo>
                    <a:cubicBezTo>
                      <a:pt x="432" y="6"/>
                      <a:pt x="427" y="0"/>
                      <a:pt x="4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72"/>
                      <a:pt x="8" y="278"/>
                      <a:pt x="15" y="278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9" name="Freeform 7">
                <a:extLst>
                  <a:ext uri="{FF2B5EF4-FFF2-40B4-BE49-F238E27FC236}">
                    <a16:creationId xmlns:a16="http://schemas.microsoft.com/office/drawing/2014/main" id="{8258465A-892D-457B-A9DF-A3B2A6A2A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2591" y="3452927"/>
                <a:ext cx="1144501" cy="713169"/>
              </a:xfrm>
              <a:custGeom>
                <a:avLst/>
                <a:gdLst>
                  <a:gd name="T0" fmla="*/ 0 w 395"/>
                  <a:gd name="T1" fmla="*/ 0 h 244"/>
                  <a:gd name="T2" fmla="*/ 395 w 395"/>
                  <a:gd name="T3" fmla="*/ 0 h 244"/>
                  <a:gd name="T4" fmla="*/ 395 w 395"/>
                  <a:gd name="T5" fmla="*/ 244 h 244"/>
                  <a:gd name="T6" fmla="*/ 0 w 395"/>
                  <a:gd name="T7" fmla="*/ 244 h 244"/>
                  <a:gd name="T8" fmla="*/ 0 w 395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244">
                    <a:moveTo>
                      <a:pt x="0" y="0"/>
                    </a:moveTo>
                    <a:cubicBezTo>
                      <a:pt x="395" y="0"/>
                      <a:pt x="395" y="0"/>
                      <a:pt x="395" y="0"/>
                    </a:cubicBezTo>
                    <a:cubicBezTo>
                      <a:pt x="395" y="244"/>
                      <a:pt x="395" y="244"/>
                      <a:pt x="395" y="24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0" name="Freeform 8">
                <a:extLst>
                  <a:ext uri="{FF2B5EF4-FFF2-40B4-BE49-F238E27FC236}">
                    <a16:creationId xmlns:a16="http://schemas.microsoft.com/office/drawing/2014/main" id="{AACDB33A-5A95-4ACE-B73D-82C8CE3DC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2591" y="3452927"/>
                <a:ext cx="681309" cy="713169"/>
              </a:xfrm>
              <a:custGeom>
                <a:avLst/>
                <a:gdLst>
                  <a:gd name="T0" fmla="*/ 235 w 235"/>
                  <a:gd name="T1" fmla="*/ 0 h 244"/>
                  <a:gd name="T2" fmla="*/ 205 w 235"/>
                  <a:gd name="T3" fmla="*/ 0 h 244"/>
                  <a:gd name="T4" fmla="*/ 0 w 235"/>
                  <a:gd name="T5" fmla="*/ 0 h 244"/>
                  <a:gd name="T6" fmla="*/ 0 w 235"/>
                  <a:gd name="T7" fmla="*/ 244 h 244"/>
                  <a:gd name="T8" fmla="*/ 0 w 235"/>
                  <a:gd name="T9" fmla="*/ 0 h 244"/>
                  <a:gd name="T10" fmla="*/ 235 w 235"/>
                  <a:gd name="T11" fmla="*/ 0 h 244"/>
                  <a:gd name="T12" fmla="*/ 235 w 235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244">
                    <a:moveTo>
                      <a:pt x="235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3" y="0"/>
                      <a:pt x="179" y="0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solidFill>
                <a:srgbClr val="5C4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Freeform 9">
                <a:extLst>
                  <a:ext uri="{FF2B5EF4-FFF2-40B4-BE49-F238E27FC236}">
                    <a16:creationId xmlns:a16="http://schemas.microsoft.com/office/drawing/2014/main" id="{329E68B3-B151-4F79-B94D-52F4A1933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2591" y="3452927"/>
                <a:ext cx="681309" cy="713169"/>
              </a:xfrm>
              <a:custGeom>
                <a:avLst/>
                <a:gdLst>
                  <a:gd name="T0" fmla="*/ 235 w 235"/>
                  <a:gd name="T1" fmla="*/ 0 h 244"/>
                  <a:gd name="T2" fmla="*/ 0 w 235"/>
                  <a:gd name="T3" fmla="*/ 0 h 244"/>
                  <a:gd name="T4" fmla="*/ 0 w 235"/>
                  <a:gd name="T5" fmla="*/ 244 h 244"/>
                  <a:gd name="T6" fmla="*/ 205 w 235"/>
                  <a:gd name="T7" fmla="*/ 244 h 244"/>
                  <a:gd name="T8" fmla="*/ 235 w 235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44">
                    <a:moveTo>
                      <a:pt x="235" y="0"/>
                    </a:moveTo>
                    <a:cubicBezTo>
                      <a:pt x="179" y="0"/>
                      <a:pt x="103" y="0"/>
                      <a:pt x="0" y="0"/>
                    </a:cubicBezTo>
                    <a:cubicBezTo>
                      <a:pt x="0" y="0"/>
                      <a:pt x="0" y="0"/>
                      <a:pt x="0" y="244"/>
                    </a:cubicBezTo>
                    <a:cubicBezTo>
                      <a:pt x="205" y="244"/>
                      <a:pt x="205" y="244"/>
                      <a:pt x="205" y="244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214FE5-1E0C-4236-A507-8D5417E75A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649200" y="3429000"/>
              <a:ext cx="457177" cy="785380"/>
              <a:chOff x="7170738" y="7689850"/>
              <a:chExt cx="692150" cy="1189038"/>
            </a:xfrm>
          </p:grpSpPr>
          <p:sp>
            <p:nvSpPr>
              <p:cNvPr id="49" name="Freeform 62">
                <a:extLst>
                  <a:ext uri="{FF2B5EF4-FFF2-40B4-BE49-F238E27FC236}">
                    <a16:creationId xmlns:a16="http://schemas.microsoft.com/office/drawing/2014/main" id="{8E1D25E4-0A2B-40F4-A8C4-050FF906A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0738" y="7689850"/>
                <a:ext cx="692150" cy="1189038"/>
              </a:xfrm>
              <a:custGeom>
                <a:avLst/>
                <a:gdLst>
                  <a:gd name="T0" fmla="*/ 172 w 184"/>
                  <a:gd name="T1" fmla="*/ 0 h 314"/>
                  <a:gd name="T2" fmla="*/ 12 w 184"/>
                  <a:gd name="T3" fmla="*/ 0 h 314"/>
                  <a:gd name="T4" fmla="*/ 0 w 184"/>
                  <a:gd name="T5" fmla="*/ 12 h 314"/>
                  <a:gd name="T6" fmla="*/ 0 w 184"/>
                  <a:gd name="T7" fmla="*/ 302 h 314"/>
                  <a:gd name="T8" fmla="*/ 12 w 184"/>
                  <a:gd name="T9" fmla="*/ 314 h 314"/>
                  <a:gd name="T10" fmla="*/ 172 w 184"/>
                  <a:gd name="T11" fmla="*/ 314 h 314"/>
                  <a:gd name="T12" fmla="*/ 184 w 184"/>
                  <a:gd name="T13" fmla="*/ 302 h 314"/>
                  <a:gd name="T14" fmla="*/ 184 w 184"/>
                  <a:gd name="T15" fmla="*/ 12 h 314"/>
                  <a:gd name="T16" fmla="*/ 172 w 184"/>
                  <a:gd name="T17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14">
                    <a:moveTo>
                      <a:pt x="17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8"/>
                      <a:pt x="6" y="314"/>
                      <a:pt x="12" y="314"/>
                    </a:cubicBezTo>
                    <a:cubicBezTo>
                      <a:pt x="172" y="314"/>
                      <a:pt x="172" y="314"/>
                      <a:pt x="172" y="314"/>
                    </a:cubicBezTo>
                    <a:cubicBezTo>
                      <a:pt x="178" y="314"/>
                      <a:pt x="184" y="308"/>
                      <a:pt x="184" y="302"/>
                    </a:cubicBezTo>
                    <a:cubicBezTo>
                      <a:pt x="184" y="12"/>
                      <a:pt x="184" y="12"/>
                      <a:pt x="184" y="12"/>
                    </a:cubicBezTo>
                    <a:cubicBezTo>
                      <a:pt x="184" y="5"/>
                      <a:pt x="178" y="0"/>
                      <a:pt x="172" y="0"/>
                    </a:cubicBezTo>
                  </a:path>
                </a:pathLst>
              </a:custGeom>
              <a:solidFill>
                <a:srgbClr val="331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46156B-6AAD-4CCF-B874-4B16E7BA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9000" y="7758113"/>
                <a:ext cx="555625" cy="935038"/>
              </a:xfrm>
              <a:prstGeom prst="rect">
                <a:avLst/>
              </a:prstGeom>
              <a:solidFill>
                <a:srgbClr val="672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AA6EDD9-0894-4A9B-BF37-D3379264E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9000" y="7758113"/>
                <a:ext cx="555625" cy="935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Freeform 65">
                <a:extLst>
                  <a:ext uri="{FF2B5EF4-FFF2-40B4-BE49-F238E27FC236}">
                    <a16:creationId xmlns:a16="http://schemas.microsoft.com/office/drawing/2014/main" id="{882A0F0E-E4F9-4DF1-AB9A-3D43B6692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2038" y="8750300"/>
                <a:ext cx="209550" cy="26988"/>
              </a:xfrm>
              <a:custGeom>
                <a:avLst/>
                <a:gdLst>
                  <a:gd name="T0" fmla="*/ 56 w 56"/>
                  <a:gd name="T1" fmla="*/ 3 h 7"/>
                  <a:gd name="T2" fmla="*/ 52 w 56"/>
                  <a:gd name="T3" fmla="*/ 7 h 7"/>
                  <a:gd name="T4" fmla="*/ 4 w 56"/>
                  <a:gd name="T5" fmla="*/ 7 h 7"/>
                  <a:gd name="T6" fmla="*/ 0 w 56"/>
                  <a:gd name="T7" fmla="*/ 3 h 7"/>
                  <a:gd name="T8" fmla="*/ 4 w 56"/>
                  <a:gd name="T9" fmla="*/ 0 h 7"/>
                  <a:gd name="T10" fmla="*/ 52 w 56"/>
                  <a:gd name="T11" fmla="*/ 0 h 7"/>
                  <a:gd name="T12" fmla="*/ 56 w 56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7">
                    <a:moveTo>
                      <a:pt x="56" y="3"/>
                    </a:moveTo>
                    <a:cubicBezTo>
                      <a:pt x="56" y="5"/>
                      <a:pt x="54" y="7"/>
                      <a:pt x="5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1"/>
                      <a:pt x="56" y="3"/>
                    </a:cubicBezTo>
                    <a:close/>
                  </a:path>
                </a:pathLst>
              </a:custGeom>
              <a:solidFill>
                <a:srgbClr val="672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7C2BCFC-8D65-4337-8AF5-141880303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9000" y="8693150"/>
                <a:ext cx="184150" cy="1588"/>
              </a:xfrm>
              <a:prstGeom prst="rect">
                <a:avLst/>
              </a:prstGeom>
              <a:solidFill>
                <a:srgbClr val="5C4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Freeform 67">
                <a:extLst>
                  <a:ext uri="{FF2B5EF4-FFF2-40B4-BE49-F238E27FC236}">
                    <a16:creationId xmlns:a16="http://schemas.microsoft.com/office/drawing/2014/main" id="{BAFF9018-1B99-4462-9F49-26A7732D9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000" y="8693150"/>
                <a:ext cx="184150" cy="0"/>
              </a:xfrm>
              <a:custGeom>
                <a:avLst/>
                <a:gdLst>
                  <a:gd name="T0" fmla="*/ 116 w 116"/>
                  <a:gd name="T1" fmla="*/ 0 w 116"/>
                  <a:gd name="T2" fmla="*/ 0 w 116"/>
                  <a:gd name="T3" fmla="*/ 116 w 1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16">
                    <a:moveTo>
                      <a:pt x="11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Freeform 68">
                <a:extLst>
                  <a:ext uri="{FF2B5EF4-FFF2-40B4-BE49-F238E27FC236}">
                    <a16:creationId xmlns:a16="http://schemas.microsoft.com/office/drawing/2014/main" id="{F6C21E22-8C07-41ED-9488-819C66D05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000" y="7758113"/>
                <a:ext cx="327025" cy="935038"/>
              </a:xfrm>
              <a:custGeom>
                <a:avLst/>
                <a:gdLst>
                  <a:gd name="T0" fmla="*/ 206 w 206"/>
                  <a:gd name="T1" fmla="*/ 0 h 589"/>
                  <a:gd name="T2" fmla="*/ 0 w 206"/>
                  <a:gd name="T3" fmla="*/ 0 h 589"/>
                  <a:gd name="T4" fmla="*/ 0 w 206"/>
                  <a:gd name="T5" fmla="*/ 589 h 589"/>
                  <a:gd name="T6" fmla="*/ 116 w 206"/>
                  <a:gd name="T7" fmla="*/ 589 h 589"/>
                  <a:gd name="T8" fmla="*/ 206 w 206"/>
                  <a:gd name="T9" fmla="*/ 0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589">
                    <a:moveTo>
                      <a:pt x="206" y="0"/>
                    </a:moveTo>
                    <a:lnTo>
                      <a:pt x="0" y="0"/>
                    </a:lnTo>
                    <a:lnTo>
                      <a:pt x="0" y="589"/>
                    </a:lnTo>
                    <a:lnTo>
                      <a:pt x="116" y="589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8555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6" name="Freeform 69">
                <a:extLst>
                  <a:ext uri="{FF2B5EF4-FFF2-40B4-BE49-F238E27FC236}">
                    <a16:creationId xmlns:a16="http://schemas.microsoft.com/office/drawing/2014/main" id="{BBC62B70-0535-4C2B-9BB6-78504F4F7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000" y="7758113"/>
                <a:ext cx="327025" cy="935038"/>
              </a:xfrm>
              <a:custGeom>
                <a:avLst/>
                <a:gdLst>
                  <a:gd name="T0" fmla="*/ 206 w 206"/>
                  <a:gd name="T1" fmla="*/ 0 h 589"/>
                  <a:gd name="T2" fmla="*/ 0 w 206"/>
                  <a:gd name="T3" fmla="*/ 0 h 589"/>
                  <a:gd name="T4" fmla="*/ 0 w 206"/>
                  <a:gd name="T5" fmla="*/ 589 h 589"/>
                  <a:gd name="T6" fmla="*/ 116 w 206"/>
                  <a:gd name="T7" fmla="*/ 589 h 589"/>
                  <a:gd name="T8" fmla="*/ 206 w 206"/>
                  <a:gd name="T9" fmla="*/ 0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589">
                    <a:moveTo>
                      <a:pt x="206" y="0"/>
                    </a:moveTo>
                    <a:lnTo>
                      <a:pt x="0" y="0"/>
                    </a:lnTo>
                    <a:lnTo>
                      <a:pt x="0" y="589"/>
                    </a:lnTo>
                    <a:lnTo>
                      <a:pt x="116" y="589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AD43AC-12AB-4B91-86A4-FF2011074768}"/>
                </a:ext>
              </a:extLst>
            </p:cNvPr>
            <p:cNvGrpSpPr/>
            <p:nvPr/>
          </p:nvGrpSpPr>
          <p:grpSpPr>
            <a:xfrm>
              <a:off x="11734800" y="3048000"/>
              <a:ext cx="1164603" cy="756651"/>
              <a:chOff x="12135557" y="2423349"/>
              <a:chExt cx="1281887" cy="832851"/>
            </a:xfrm>
          </p:grpSpPr>
          <p:sp>
            <p:nvSpPr>
              <p:cNvPr id="45" name="Freeform 57">
                <a:extLst>
                  <a:ext uri="{FF2B5EF4-FFF2-40B4-BE49-F238E27FC236}">
                    <a16:creationId xmlns:a16="http://schemas.microsoft.com/office/drawing/2014/main" id="{581D06C1-C64B-4564-A37E-645937F4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5557" y="2423349"/>
                <a:ext cx="1281887" cy="832851"/>
              </a:xfrm>
              <a:custGeom>
                <a:avLst/>
                <a:gdLst>
                  <a:gd name="T0" fmla="*/ 14 w 432"/>
                  <a:gd name="T1" fmla="*/ 278 h 278"/>
                  <a:gd name="T2" fmla="*/ 418 w 432"/>
                  <a:gd name="T3" fmla="*/ 278 h 278"/>
                  <a:gd name="T4" fmla="*/ 432 w 432"/>
                  <a:gd name="T5" fmla="*/ 263 h 278"/>
                  <a:gd name="T6" fmla="*/ 432 w 432"/>
                  <a:gd name="T7" fmla="*/ 15 h 278"/>
                  <a:gd name="T8" fmla="*/ 418 w 432"/>
                  <a:gd name="T9" fmla="*/ 0 h 278"/>
                  <a:gd name="T10" fmla="*/ 14 w 432"/>
                  <a:gd name="T11" fmla="*/ 0 h 278"/>
                  <a:gd name="T12" fmla="*/ 0 w 432"/>
                  <a:gd name="T13" fmla="*/ 15 h 278"/>
                  <a:gd name="T14" fmla="*/ 0 w 432"/>
                  <a:gd name="T15" fmla="*/ 263 h 278"/>
                  <a:gd name="T16" fmla="*/ 14 w 432"/>
                  <a:gd name="T1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2" h="278">
                    <a:moveTo>
                      <a:pt x="14" y="278"/>
                    </a:moveTo>
                    <a:cubicBezTo>
                      <a:pt x="418" y="278"/>
                      <a:pt x="418" y="278"/>
                      <a:pt x="418" y="278"/>
                    </a:cubicBezTo>
                    <a:cubicBezTo>
                      <a:pt x="427" y="278"/>
                      <a:pt x="432" y="272"/>
                      <a:pt x="432" y="263"/>
                    </a:cubicBezTo>
                    <a:cubicBezTo>
                      <a:pt x="432" y="15"/>
                      <a:pt x="432" y="15"/>
                      <a:pt x="432" y="15"/>
                    </a:cubicBezTo>
                    <a:cubicBezTo>
                      <a:pt x="432" y="6"/>
                      <a:pt x="427" y="0"/>
                      <a:pt x="41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72"/>
                      <a:pt x="7" y="278"/>
                      <a:pt x="14" y="278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6" name="Freeform 59">
                <a:extLst>
                  <a:ext uri="{FF2B5EF4-FFF2-40B4-BE49-F238E27FC236}">
                    <a16:creationId xmlns:a16="http://schemas.microsoft.com/office/drawing/2014/main" id="{2712C89E-5CCE-48A4-AC3C-60CBB0BB4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92000" y="2438400"/>
                <a:ext cx="1169001" cy="727490"/>
              </a:xfrm>
              <a:custGeom>
                <a:avLst/>
                <a:gdLst>
                  <a:gd name="T0" fmla="*/ 0 w 394"/>
                  <a:gd name="T1" fmla="*/ 12 h 243"/>
                  <a:gd name="T2" fmla="*/ 394 w 394"/>
                  <a:gd name="T3" fmla="*/ 12 h 243"/>
                  <a:gd name="T4" fmla="*/ 394 w 394"/>
                  <a:gd name="T5" fmla="*/ 243 h 243"/>
                  <a:gd name="T6" fmla="*/ 0 w 394"/>
                  <a:gd name="T7" fmla="*/ 243 h 243"/>
                  <a:gd name="T8" fmla="*/ 0 w 394"/>
                  <a:gd name="T9" fmla="*/ 1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243">
                    <a:moveTo>
                      <a:pt x="0" y="12"/>
                    </a:moveTo>
                    <a:cubicBezTo>
                      <a:pt x="394" y="12"/>
                      <a:pt x="394" y="12"/>
                      <a:pt x="394" y="12"/>
                    </a:cubicBezTo>
                    <a:cubicBezTo>
                      <a:pt x="394" y="173"/>
                      <a:pt x="394" y="243"/>
                      <a:pt x="394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0"/>
                      <a:pt x="0" y="12"/>
                      <a:pt x="0" y="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7" name="Freeform 60">
                <a:extLst>
                  <a:ext uri="{FF2B5EF4-FFF2-40B4-BE49-F238E27FC236}">
                    <a16:creationId xmlns:a16="http://schemas.microsoft.com/office/drawing/2014/main" id="{379C1EEB-69A8-42E6-9977-016C1CE0B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0" y="2474776"/>
                <a:ext cx="697387" cy="691116"/>
              </a:xfrm>
              <a:custGeom>
                <a:avLst/>
                <a:gdLst>
                  <a:gd name="T0" fmla="*/ 0 w 235"/>
                  <a:gd name="T1" fmla="*/ 0 h 231"/>
                  <a:gd name="T2" fmla="*/ 0 w 235"/>
                  <a:gd name="T3" fmla="*/ 0 h 231"/>
                  <a:gd name="T4" fmla="*/ 0 w 235"/>
                  <a:gd name="T5" fmla="*/ 231 h 231"/>
                  <a:gd name="T6" fmla="*/ 0 w 235"/>
                  <a:gd name="T7" fmla="*/ 0 h 231"/>
                  <a:gd name="T8" fmla="*/ 0 w 235"/>
                  <a:gd name="T9" fmla="*/ 0 h 231"/>
                  <a:gd name="T10" fmla="*/ 0 w 235"/>
                  <a:gd name="T11" fmla="*/ 0 h 231"/>
                  <a:gd name="T12" fmla="*/ 235 w 235"/>
                  <a:gd name="T13" fmla="*/ 0 h 231"/>
                  <a:gd name="T14" fmla="*/ 205 w 235"/>
                  <a:gd name="T15" fmla="*/ 0 h 231"/>
                  <a:gd name="T16" fmla="*/ 0 w 235"/>
                  <a:gd name="T17" fmla="*/ 0 h 231"/>
                  <a:gd name="T18" fmla="*/ 0 w 235"/>
                  <a:gd name="T19" fmla="*/ 0 h 231"/>
                  <a:gd name="T20" fmla="*/ 235 w 235"/>
                  <a:gd name="T21" fmla="*/ 0 h 231"/>
                  <a:gd name="T22" fmla="*/ 235 w 235"/>
                  <a:gd name="T23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5" h="23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0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35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2" y="0"/>
                      <a:pt x="179" y="0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solidFill>
                <a:srgbClr val="5C4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8" name="Freeform 61">
                <a:extLst>
                  <a:ext uri="{FF2B5EF4-FFF2-40B4-BE49-F238E27FC236}">
                    <a16:creationId xmlns:a16="http://schemas.microsoft.com/office/drawing/2014/main" id="{C4147049-B3E5-4C36-A56E-95E9FE320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0" y="2474776"/>
                <a:ext cx="697387" cy="691116"/>
              </a:xfrm>
              <a:custGeom>
                <a:avLst/>
                <a:gdLst>
                  <a:gd name="T0" fmla="*/ 235 w 235"/>
                  <a:gd name="T1" fmla="*/ 0 h 231"/>
                  <a:gd name="T2" fmla="*/ 0 w 235"/>
                  <a:gd name="T3" fmla="*/ 0 h 231"/>
                  <a:gd name="T4" fmla="*/ 0 w 235"/>
                  <a:gd name="T5" fmla="*/ 231 h 231"/>
                  <a:gd name="T6" fmla="*/ 205 w 235"/>
                  <a:gd name="T7" fmla="*/ 231 h 231"/>
                  <a:gd name="T8" fmla="*/ 235 w 235"/>
                  <a:gd name="T9" fmla="*/ 0 h 231"/>
                  <a:gd name="T10" fmla="*/ 0 w 235"/>
                  <a:gd name="T11" fmla="*/ 0 h 231"/>
                  <a:gd name="T12" fmla="*/ 0 w 235"/>
                  <a:gd name="T13" fmla="*/ 0 h 231"/>
                  <a:gd name="T14" fmla="*/ 0 w 235"/>
                  <a:gd name="T15" fmla="*/ 0 h 231"/>
                  <a:gd name="T16" fmla="*/ 0 w 235"/>
                  <a:gd name="T17" fmla="*/ 0 h 231"/>
                  <a:gd name="T18" fmla="*/ 0 w 235"/>
                  <a:gd name="T19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31">
                    <a:moveTo>
                      <a:pt x="235" y="0"/>
                    </a:moveTo>
                    <a:cubicBezTo>
                      <a:pt x="179" y="0"/>
                      <a:pt x="102" y="0"/>
                      <a:pt x="0" y="0"/>
                    </a:cubicBezTo>
                    <a:cubicBezTo>
                      <a:pt x="0" y="1"/>
                      <a:pt x="0" y="20"/>
                      <a:pt x="0" y="231"/>
                    </a:cubicBezTo>
                    <a:cubicBezTo>
                      <a:pt x="205" y="231"/>
                      <a:pt x="205" y="231"/>
                      <a:pt x="205" y="231"/>
                    </a:cubicBezTo>
                    <a:cubicBezTo>
                      <a:pt x="235" y="0"/>
                      <a:pt x="235" y="0"/>
                      <a:pt x="235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65" name="Circular Arrow 13">
            <a:extLst>
              <a:ext uri="{FF2B5EF4-FFF2-40B4-BE49-F238E27FC236}">
                <a16:creationId xmlns:a16="http://schemas.microsoft.com/office/drawing/2014/main" id="{B6295DF5-EF16-40C0-8603-CB61876E2BF0}"/>
              </a:ext>
            </a:extLst>
          </p:cNvPr>
          <p:cNvSpPr>
            <a:spLocks noChangeAspect="1"/>
          </p:cNvSpPr>
          <p:nvPr/>
        </p:nvSpPr>
        <p:spPr bwMode="auto">
          <a:xfrm rot="10680000">
            <a:off x="3197208" y="1073001"/>
            <a:ext cx="5783543" cy="5783543"/>
          </a:xfrm>
          <a:prstGeom prst="circularArrow">
            <a:avLst>
              <a:gd name="adj1" fmla="val 12500"/>
              <a:gd name="adj2" fmla="val 961384"/>
              <a:gd name="adj3" fmla="val 20457681"/>
              <a:gd name="adj4" fmla="val 1104730"/>
              <a:gd name="adj5" fmla="val 11606"/>
            </a:avLst>
          </a:prstGeom>
          <a:solidFill>
            <a:schemeClr val="accent3">
              <a:lumMod val="50000"/>
              <a:alpha val="74902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Circular Arrow 48">
            <a:extLst>
              <a:ext uri="{FF2B5EF4-FFF2-40B4-BE49-F238E27FC236}">
                <a16:creationId xmlns:a16="http://schemas.microsoft.com/office/drawing/2014/main" id="{9039E821-2ECA-4FA8-B2F4-067B6EFDCFFF}"/>
              </a:ext>
            </a:extLst>
          </p:cNvPr>
          <p:cNvSpPr>
            <a:spLocks noChangeAspect="1"/>
          </p:cNvSpPr>
          <p:nvPr/>
        </p:nvSpPr>
        <p:spPr bwMode="auto">
          <a:xfrm rot="19860000">
            <a:off x="3183447" y="1080780"/>
            <a:ext cx="5783543" cy="5783543"/>
          </a:xfrm>
          <a:prstGeom prst="circularArrow">
            <a:avLst>
              <a:gd name="adj1" fmla="val 12500"/>
              <a:gd name="adj2" fmla="val 961384"/>
              <a:gd name="adj3" fmla="val 20457681"/>
              <a:gd name="adj4" fmla="val 13554724"/>
              <a:gd name="adj5" fmla="val 11606"/>
            </a:avLst>
          </a:prstGeom>
          <a:solidFill>
            <a:schemeClr val="accent3">
              <a:lumMod val="50000"/>
              <a:alpha val="74902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Circular Arrow 50">
            <a:extLst>
              <a:ext uri="{FF2B5EF4-FFF2-40B4-BE49-F238E27FC236}">
                <a16:creationId xmlns:a16="http://schemas.microsoft.com/office/drawing/2014/main" id="{5B9F009B-83EA-4321-AE38-994E1A346743}"/>
              </a:ext>
            </a:extLst>
          </p:cNvPr>
          <p:cNvSpPr>
            <a:spLocks noChangeAspect="1"/>
          </p:cNvSpPr>
          <p:nvPr/>
        </p:nvSpPr>
        <p:spPr bwMode="auto">
          <a:xfrm rot="2400000">
            <a:off x="3183447" y="1080780"/>
            <a:ext cx="5783543" cy="5783543"/>
          </a:xfrm>
          <a:prstGeom prst="circularArrow">
            <a:avLst>
              <a:gd name="adj1" fmla="val 12500"/>
              <a:gd name="adj2" fmla="val 961384"/>
              <a:gd name="adj3" fmla="val 20457681"/>
              <a:gd name="adj4" fmla="val 9515030"/>
              <a:gd name="adj5" fmla="val 11606"/>
            </a:avLst>
          </a:prstGeom>
          <a:solidFill>
            <a:schemeClr val="accent3">
              <a:lumMod val="50000"/>
              <a:alpha val="74902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5198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6" grpId="1" animBg="1"/>
      <p:bldP spid="67" grpId="0" animBg="1"/>
      <p:bldP spid="6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81BC-6D27-4216-BB6B-885EF38F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Management (MAM)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37217-118C-4495-ADC0-D0D628520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7417" y="1356955"/>
            <a:ext cx="6033660" cy="5333885"/>
          </a:xfrm>
        </p:spPr>
        <p:txBody>
          <a:bodyPr>
            <a:normAutofit/>
          </a:bodyPr>
          <a:lstStyle/>
          <a:p>
            <a:pPr marL="284163" indent="-284163"/>
            <a:r>
              <a:rPr lang="en-US" sz="2800" dirty="0"/>
              <a:t>Known as “App protection policies”</a:t>
            </a:r>
          </a:p>
          <a:p>
            <a:pPr marL="284163" indent="-284163"/>
            <a:r>
              <a:rPr lang="en-US" sz="2800" dirty="0"/>
              <a:t>Protecting your company data at the </a:t>
            </a:r>
            <a:br>
              <a:rPr lang="en-US" sz="2800" dirty="0"/>
            </a:br>
            <a:r>
              <a:rPr lang="en-US" sz="2800" dirty="0"/>
              <a:t>app level</a:t>
            </a:r>
          </a:p>
          <a:p>
            <a:pPr marL="284163" indent="-284163"/>
            <a:r>
              <a:rPr lang="en-US" sz="2800" dirty="0"/>
              <a:t>End-user productivity isn't affected –</a:t>
            </a:r>
            <a:br>
              <a:rPr lang="en-US" sz="2800" dirty="0"/>
            </a:br>
            <a:r>
              <a:rPr lang="en-US" sz="2800" dirty="0"/>
              <a:t>policies do not apply for the same app</a:t>
            </a:r>
            <a:br>
              <a:rPr lang="en-US" sz="2800" dirty="0"/>
            </a:br>
            <a:r>
              <a:rPr lang="en-US" sz="2800" dirty="0"/>
              <a:t>if the data is personal</a:t>
            </a:r>
          </a:p>
          <a:p>
            <a:pPr marL="284163" indent="-284163"/>
            <a:r>
              <a:rPr lang="en-US" sz="2800" dirty="0"/>
              <a:t>App-layer protection examples:</a:t>
            </a:r>
          </a:p>
          <a:p>
            <a:pPr marL="817229" lvl="1" indent="-284163"/>
            <a:r>
              <a:rPr lang="en-US" sz="2200" dirty="0"/>
              <a:t>Require PIN to open an app</a:t>
            </a:r>
          </a:p>
          <a:p>
            <a:pPr marL="817229" lvl="1" indent="-284163"/>
            <a:r>
              <a:rPr lang="en-US" sz="2200" dirty="0"/>
              <a:t>Control sharing of data between apps</a:t>
            </a:r>
          </a:p>
          <a:p>
            <a:pPr marL="817229" lvl="1" indent="-284163"/>
            <a:r>
              <a:rPr lang="en-US" sz="2200" dirty="0"/>
              <a:t>Prevent saving to personal storage/location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46B17-83D5-4AAC-9EDE-10CDBC83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5" y="1619629"/>
            <a:ext cx="5273686" cy="48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8773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81BC-6D27-4216-BB6B-885EF38F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 Management (MDM)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37217-118C-4495-ADC0-D0D628520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8041" y="1247241"/>
            <a:ext cx="6174425" cy="5403458"/>
          </a:xfrm>
        </p:spPr>
        <p:txBody>
          <a:bodyPr>
            <a:normAutofit/>
          </a:bodyPr>
          <a:lstStyle/>
          <a:p>
            <a:pPr marL="341313" indent="-341313"/>
            <a:r>
              <a:rPr lang="en-US" sz="2800" dirty="0"/>
              <a:t>Additional level of security – the </a:t>
            </a:r>
            <a:br>
              <a:rPr lang="en-US" sz="2800" dirty="0"/>
            </a:br>
            <a:r>
              <a:rPr lang="en-US" sz="2800" dirty="0"/>
              <a:t>whole device is now protected</a:t>
            </a:r>
          </a:p>
          <a:p>
            <a:pPr marL="341313" indent="-341313"/>
            <a:r>
              <a:rPr lang="en-US" sz="2800" dirty="0"/>
              <a:t>Device-layer protection examples:</a:t>
            </a:r>
          </a:p>
          <a:p>
            <a:pPr marL="874379" lvl="1" indent="-341313"/>
            <a:r>
              <a:rPr lang="en-US" sz="2200" dirty="0"/>
              <a:t>Require PIN to access the device</a:t>
            </a:r>
          </a:p>
          <a:p>
            <a:pPr marL="874379" lvl="1" indent="-341313"/>
            <a:r>
              <a:rPr lang="en-US" sz="2200" dirty="0"/>
              <a:t>Deploy apps to the device</a:t>
            </a:r>
          </a:p>
          <a:p>
            <a:pPr marL="874379" lvl="1" indent="-341313"/>
            <a:r>
              <a:rPr lang="en-US" sz="2200" dirty="0"/>
              <a:t>Restrict camera usage</a:t>
            </a:r>
          </a:p>
          <a:p>
            <a:pPr marL="874379" lvl="1" indent="-341313"/>
            <a:r>
              <a:rPr lang="en-US" sz="2200" dirty="0"/>
              <a:t>Remote wipe</a:t>
            </a:r>
          </a:p>
          <a:p>
            <a:pPr marL="341313" indent="-341313"/>
            <a:r>
              <a:rPr lang="en-US" sz="2800" u="sng" dirty="0"/>
              <a:t>The device must be enrolled in Intune</a:t>
            </a:r>
          </a:p>
          <a:p>
            <a:pPr marL="341313" indent="-341313"/>
            <a:r>
              <a:rPr lang="en-US" sz="2800" dirty="0"/>
              <a:t>In this picture, we have MDM + MAM</a:t>
            </a:r>
            <a:br>
              <a:rPr lang="en-US" sz="2800" dirty="0"/>
            </a:br>
            <a:r>
              <a:rPr lang="en-US" sz="2800" dirty="0"/>
              <a:t>protection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FB452-B39B-4329-AA57-7971F9F7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3" y="1408237"/>
            <a:ext cx="5602688" cy="47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86303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FBE1-6214-4C32-81DB-DF6A5CE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client app?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FBFD-98A5-453E-8D12-A6D36D6D7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BYOD (bring your own device) scenarios, the enrollment </a:t>
            </a:r>
            <a:br>
              <a:rPr lang="en-US" dirty="0"/>
            </a:br>
            <a:r>
              <a:rPr lang="en-US" dirty="0"/>
              <a:t>process is initiated by the user</a:t>
            </a:r>
          </a:p>
          <a:p>
            <a:r>
              <a:rPr lang="en-US" dirty="0"/>
              <a:t>When trying to access the corporate email, users may want to </a:t>
            </a:r>
            <a:br>
              <a:rPr lang="en-US" dirty="0"/>
            </a:br>
            <a:r>
              <a:rPr lang="en-US" dirty="0"/>
              <a:t>use other (than Outlook) client apps:</a:t>
            </a:r>
          </a:p>
          <a:p>
            <a:pPr lvl="1"/>
            <a:r>
              <a:rPr lang="en-US" dirty="0"/>
              <a:t>Android: </a:t>
            </a:r>
            <a:r>
              <a:rPr lang="en-US" b="1" dirty="0"/>
              <a:t>Gmail</a:t>
            </a:r>
            <a:r>
              <a:rPr lang="en-US" dirty="0"/>
              <a:t> </a:t>
            </a:r>
            <a:r>
              <a:rPr lang="en-US" sz="2800" dirty="0"/>
              <a:t>(or something else)</a:t>
            </a:r>
          </a:p>
          <a:p>
            <a:pPr lvl="1"/>
            <a:r>
              <a:rPr lang="en-US" dirty="0"/>
              <a:t>iOS: </a:t>
            </a:r>
            <a:r>
              <a:rPr lang="en-US" b="1" dirty="0"/>
              <a:t>Mail</a:t>
            </a:r>
            <a:r>
              <a:rPr lang="en-US" dirty="0"/>
              <a:t> </a:t>
            </a:r>
            <a:r>
              <a:rPr lang="en-US" sz="2800" dirty="0"/>
              <a:t>(or something else)</a:t>
            </a:r>
          </a:p>
          <a:p>
            <a:r>
              <a:rPr lang="en-US" sz="3000" dirty="0"/>
              <a:t>How do we protect the app (and the device) in this situation?</a:t>
            </a:r>
          </a:p>
        </p:txBody>
      </p:sp>
    </p:spTree>
    <p:extLst>
      <p:ext uri="{BB962C8B-B14F-4D97-AF65-F5344CB8AC3E}">
        <p14:creationId xmlns:p14="http://schemas.microsoft.com/office/powerpoint/2010/main" val="408278335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FBE1-6214-4C32-81DB-DF6A5CE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FBFD-98A5-453E-8D12-A6D36D6D7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 conditional access policies we can enforce the user to use</a:t>
            </a:r>
            <a:br>
              <a:rPr lang="en-US" dirty="0"/>
            </a:br>
            <a:r>
              <a:rPr lang="en-US" dirty="0"/>
              <a:t>an “approved” client app</a:t>
            </a:r>
          </a:p>
          <a:p>
            <a:r>
              <a:rPr lang="en-US" dirty="0"/>
              <a:t>The logic is:</a:t>
            </a:r>
          </a:p>
          <a:p>
            <a:pPr lvl="1">
              <a:buClr>
                <a:schemeClr val="tx1"/>
              </a:buClr>
              <a:buSzPct val="85000"/>
            </a:pPr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you want to use the corporate email, </a:t>
            </a:r>
            <a:r>
              <a:rPr lang="en-US" dirty="0">
                <a:solidFill>
                  <a:srgbClr val="00B050"/>
                </a:solidFill>
              </a:rPr>
              <a:t>THEN</a:t>
            </a:r>
            <a:r>
              <a:rPr lang="en-US" dirty="0"/>
              <a:t> you must use </a:t>
            </a:r>
            <a:br>
              <a:rPr lang="en-US" dirty="0"/>
            </a:br>
            <a:r>
              <a:rPr lang="en-US" dirty="0"/>
              <a:t>Microsoft Outlook</a:t>
            </a:r>
          </a:p>
          <a:p>
            <a:pPr lvl="1">
              <a:buClr>
                <a:schemeClr val="tx1"/>
              </a:buClr>
              <a:buSzPct val="85000"/>
            </a:pPr>
            <a:r>
              <a:rPr lang="en-US" dirty="0"/>
              <a:t>Microsoft Outlook is an approved app, which is subject to</a:t>
            </a:r>
            <a:br>
              <a:rPr lang="en-US" dirty="0"/>
            </a:br>
            <a:r>
              <a:rPr lang="en-US" dirty="0"/>
              <a:t>app protection policies</a:t>
            </a:r>
          </a:p>
          <a:p>
            <a:pPr>
              <a:buClr>
                <a:schemeClr val="tx1"/>
              </a:buClr>
              <a:buSzPct val="85000"/>
            </a:pPr>
            <a:r>
              <a:rPr lang="en-US" dirty="0"/>
              <a:t>This is how we enforce MAM</a:t>
            </a:r>
          </a:p>
        </p:txBody>
      </p:sp>
    </p:spTree>
    <p:extLst>
      <p:ext uri="{BB962C8B-B14F-4D97-AF65-F5344CB8AC3E}">
        <p14:creationId xmlns:p14="http://schemas.microsoft.com/office/powerpoint/2010/main" val="2785011524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FBE1-6214-4C32-81DB-DF6A5CE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access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FBFD-98A5-453E-8D12-A6D36D6D7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conditional access policies we can enforce the user to use</a:t>
            </a:r>
            <a:br>
              <a:rPr lang="en-US" dirty="0"/>
            </a:br>
            <a:r>
              <a:rPr lang="en-US" dirty="0"/>
              <a:t>an “approved” client app </a:t>
            </a:r>
            <a:r>
              <a:rPr lang="en-US" u="sng" dirty="0"/>
              <a:t>and the device to be enrolled </a:t>
            </a:r>
            <a:br>
              <a:rPr lang="en-US" u="sng" dirty="0"/>
            </a:br>
            <a:r>
              <a:rPr lang="en-US" u="sng" dirty="0"/>
              <a:t>in Microsoft Intune</a:t>
            </a:r>
          </a:p>
          <a:p>
            <a:r>
              <a:rPr lang="en-US" dirty="0"/>
              <a:t>The logic is:</a:t>
            </a:r>
          </a:p>
          <a:p>
            <a:pPr lvl="1">
              <a:buClr>
                <a:schemeClr val="tx1"/>
              </a:buClr>
              <a:buSzPct val="85000"/>
            </a:pPr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you want to use the corporate email, </a:t>
            </a:r>
            <a:r>
              <a:rPr lang="en-US" dirty="0">
                <a:solidFill>
                  <a:srgbClr val="00B050"/>
                </a:solidFill>
              </a:rPr>
              <a:t>THEN</a:t>
            </a:r>
            <a:r>
              <a:rPr lang="en-US" dirty="0"/>
              <a:t> you must use </a:t>
            </a:r>
            <a:br>
              <a:rPr lang="en-US" dirty="0"/>
            </a:br>
            <a:r>
              <a:rPr lang="en-US" dirty="0"/>
              <a:t>Microsoft Outlook </a:t>
            </a:r>
            <a:r>
              <a:rPr lang="en-US" u="sng" dirty="0"/>
              <a:t>and make your device managed</a:t>
            </a:r>
          </a:p>
          <a:p>
            <a:pPr lvl="1">
              <a:buClr>
                <a:schemeClr val="tx1"/>
              </a:buClr>
              <a:buSzPct val="85000"/>
            </a:pPr>
            <a:r>
              <a:rPr lang="en-US" dirty="0"/>
              <a:t>Microsoft Outlook is an approved app, which is subject to</a:t>
            </a:r>
            <a:br>
              <a:rPr lang="en-US" dirty="0"/>
            </a:br>
            <a:r>
              <a:rPr lang="en-US" dirty="0"/>
              <a:t>app protection policies</a:t>
            </a:r>
          </a:p>
          <a:p>
            <a:pPr>
              <a:buClr>
                <a:schemeClr val="tx1"/>
              </a:buClr>
              <a:buSzPct val="85000"/>
            </a:pPr>
            <a:r>
              <a:rPr lang="en-US" dirty="0"/>
              <a:t>This is how we enforce MAM </a:t>
            </a:r>
            <a:r>
              <a:rPr lang="en-US" u="sng" dirty="0"/>
              <a:t>and MDM</a:t>
            </a:r>
          </a:p>
        </p:txBody>
      </p:sp>
    </p:spTree>
    <p:extLst>
      <p:ext uri="{BB962C8B-B14F-4D97-AF65-F5344CB8AC3E}">
        <p14:creationId xmlns:p14="http://schemas.microsoft.com/office/powerpoint/2010/main" val="2510805835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r>
              <a:rPr lang="en-US" dirty="0"/>
              <a:t>Security considerations in Exchange </a:t>
            </a:r>
            <a:br>
              <a:rPr lang="en-US" dirty="0"/>
            </a:br>
            <a:r>
              <a:rPr lang="en-US" dirty="0"/>
              <a:t>Online and SharePoint Online</a:t>
            </a:r>
          </a:p>
          <a:p>
            <a:r>
              <a:rPr lang="en-US" dirty="0"/>
              <a:t>Office 365 Advanced Threat Protection</a:t>
            </a:r>
          </a:p>
          <a:p>
            <a:r>
              <a:rPr lang="en-US" dirty="0"/>
              <a:t>Using Microsoft Intune as MDM</a:t>
            </a:r>
          </a:p>
          <a:p>
            <a:r>
              <a:rPr lang="en-US" dirty="0"/>
              <a:t>Demonstration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FBE1-6214-4C32-81DB-DF6A5CE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result: restricted paste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FBFD-98A5-453E-8D12-A6D36D6D7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19118" cy="5201066"/>
          </a:xfrm>
        </p:spPr>
        <p:txBody>
          <a:bodyPr>
            <a:normAutofit/>
          </a:bodyPr>
          <a:lstStyle/>
          <a:p>
            <a:r>
              <a:rPr lang="en-US" sz="3400" dirty="0"/>
              <a:t>You can restrict copy and paste</a:t>
            </a:r>
            <a:br>
              <a:rPr lang="en-US" sz="3400" dirty="0"/>
            </a:br>
            <a:r>
              <a:rPr lang="en-US" sz="3400" dirty="0"/>
              <a:t>between policy managed and</a:t>
            </a:r>
            <a:br>
              <a:rPr lang="en-US" sz="3400" dirty="0"/>
            </a:br>
            <a:r>
              <a:rPr lang="en-US" sz="3400" dirty="0"/>
              <a:t>“external” apps</a:t>
            </a:r>
          </a:p>
          <a:p>
            <a:r>
              <a:rPr lang="en-US" sz="3200" dirty="0"/>
              <a:t>Result from app protection policy</a:t>
            </a:r>
            <a:br>
              <a:rPr lang="en-US" sz="3200" dirty="0"/>
            </a:br>
            <a:r>
              <a:rPr lang="en-US" sz="3200" dirty="0"/>
              <a:t>(MAM)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983C3D-3DC8-45E0-AA2D-1A27FEBB2AA7}"/>
              </a:ext>
            </a:extLst>
          </p:cNvPr>
          <p:cNvGrpSpPr/>
          <p:nvPr/>
        </p:nvGrpSpPr>
        <p:grpSpPr>
          <a:xfrm>
            <a:off x="8098878" y="1294926"/>
            <a:ext cx="3195148" cy="5401208"/>
            <a:chOff x="3160295" y="662402"/>
            <a:chExt cx="3343273" cy="5995072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790161D-D0A0-4D5B-A798-5BCECFE32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295" y="713876"/>
              <a:ext cx="3343273" cy="594359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81AA65-DF35-4322-ABCC-3718D52BFFC7}"/>
                </a:ext>
              </a:extLst>
            </p:cNvPr>
            <p:cNvSpPr/>
            <p:nvPr/>
          </p:nvSpPr>
          <p:spPr bwMode="auto">
            <a:xfrm>
              <a:off x="3160295" y="662402"/>
              <a:ext cx="3343273" cy="599507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649791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FBE1-6214-4C32-81DB-DF6A5CE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result: restricted 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FBFD-98A5-453E-8D12-A6D36D6D7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7255427" cy="5201066"/>
          </a:xfrm>
        </p:spPr>
        <p:txBody>
          <a:bodyPr/>
          <a:lstStyle/>
          <a:p>
            <a:r>
              <a:rPr lang="en-US" dirty="0"/>
              <a:t>You can restrict making screenshots</a:t>
            </a:r>
            <a:br>
              <a:rPr lang="en-US" dirty="0"/>
            </a:br>
            <a:r>
              <a:rPr lang="en-US" dirty="0"/>
              <a:t>while inside an app</a:t>
            </a:r>
          </a:p>
          <a:p>
            <a:r>
              <a:rPr lang="en-US" dirty="0"/>
              <a:t>Result from app protection policy</a:t>
            </a:r>
            <a:br>
              <a:rPr lang="en-US" dirty="0"/>
            </a:br>
            <a:r>
              <a:rPr lang="en-US" dirty="0"/>
              <a:t>(MAM)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80E449-2D1D-4F60-A005-65425F1D5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76" y="1251561"/>
            <a:ext cx="2819988" cy="5505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BE84C2-F867-4D91-B9C0-1CA791435A5E}"/>
              </a:ext>
            </a:extLst>
          </p:cNvPr>
          <p:cNvSpPr/>
          <p:nvPr/>
        </p:nvSpPr>
        <p:spPr bwMode="auto">
          <a:xfrm>
            <a:off x="8578576" y="1826505"/>
            <a:ext cx="2819988" cy="617878"/>
          </a:xfrm>
          <a:prstGeom prst="rect">
            <a:avLst/>
          </a:prstGeom>
          <a:noFill/>
          <a:ln w="57150">
            <a:solidFill>
              <a:srgbClr val="DC3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39217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FBE1-6214-4C32-81DB-DF6A5CE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result: downloads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FBFD-98A5-453E-8D12-A6D36D6D7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7590518" cy="5201066"/>
          </a:xfrm>
        </p:spPr>
        <p:txBody>
          <a:bodyPr/>
          <a:lstStyle/>
          <a:p>
            <a:r>
              <a:rPr lang="en-US" dirty="0"/>
              <a:t>You can restrict downloading company</a:t>
            </a:r>
            <a:br>
              <a:rPr lang="en-US" dirty="0"/>
            </a:br>
            <a:r>
              <a:rPr lang="en-US" dirty="0"/>
              <a:t>content to a local storage</a:t>
            </a:r>
          </a:p>
          <a:p>
            <a:r>
              <a:rPr lang="en-US" dirty="0"/>
              <a:t>You can also restrict opening a certain</a:t>
            </a:r>
            <a:br>
              <a:rPr lang="en-US" dirty="0"/>
            </a:br>
            <a:r>
              <a:rPr lang="en-US" dirty="0"/>
              <a:t>type of document with an only</a:t>
            </a:r>
            <a:br>
              <a:rPr lang="en-US" dirty="0"/>
            </a:br>
            <a:r>
              <a:rPr lang="en-US" dirty="0"/>
              <a:t>approved app</a:t>
            </a:r>
          </a:p>
          <a:p>
            <a:r>
              <a:rPr lang="en-US" dirty="0"/>
              <a:t>Result from an app protection policy</a:t>
            </a:r>
            <a:br>
              <a:rPr lang="en-US" dirty="0"/>
            </a:br>
            <a:r>
              <a:rPr lang="en-US" dirty="0"/>
              <a:t>(MAM)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E246EB-3DE0-45F0-A2A5-3559B137F38C}"/>
              </a:ext>
            </a:extLst>
          </p:cNvPr>
          <p:cNvGrpSpPr/>
          <p:nvPr/>
        </p:nvGrpSpPr>
        <p:grpSpPr>
          <a:xfrm>
            <a:off x="8267644" y="1293844"/>
            <a:ext cx="3118561" cy="5477096"/>
            <a:chOff x="8267644" y="1293844"/>
            <a:chExt cx="3118561" cy="5477096"/>
          </a:xfrm>
        </p:grpSpPr>
        <p:pic>
          <p:nvPicPr>
            <p:cNvPr id="6" name="Picture 5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785DA72B-A5C5-479C-B41F-5F5FDD8E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644" y="1293844"/>
              <a:ext cx="3059244" cy="547709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1F85B8-2D69-4544-9A7E-C35FC66C3077}"/>
                </a:ext>
              </a:extLst>
            </p:cNvPr>
            <p:cNvSpPr/>
            <p:nvPr/>
          </p:nvSpPr>
          <p:spPr bwMode="auto">
            <a:xfrm>
              <a:off x="8349910" y="5674179"/>
              <a:ext cx="3036295" cy="621514"/>
            </a:xfrm>
            <a:prstGeom prst="rect">
              <a:avLst/>
            </a:prstGeom>
            <a:noFill/>
            <a:ln w="57150">
              <a:solidFill>
                <a:srgbClr val="DC3C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782305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FBE1-6214-4C32-81DB-DF6A5CE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result: disabled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FBFD-98A5-453E-8D12-A6D36D6D7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7976724" cy="5201066"/>
          </a:xfrm>
        </p:spPr>
        <p:txBody>
          <a:bodyPr/>
          <a:lstStyle/>
          <a:p>
            <a:r>
              <a:rPr lang="en-US" dirty="0"/>
              <a:t>Device camera can be restricted by </a:t>
            </a:r>
            <a:br>
              <a:rPr lang="en-US" dirty="0"/>
            </a:br>
            <a:r>
              <a:rPr lang="en-US" dirty="0"/>
              <a:t>the organization</a:t>
            </a:r>
          </a:p>
          <a:p>
            <a:r>
              <a:rPr lang="en-US" dirty="0"/>
              <a:t>Result from device configuration profile</a:t>
            </a:r>
            <a:br>
              <a:rPr lang="en-US" dirty="0"/>
            </a:br>
            <a:r>
              <a:rPr lang="en-US" dirty="0"/>
              <a:t>(MDM)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C7E2F-8EBF-4DA2-B8FA-0E747843A9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56" y="1241564"/>
            <a:ext cx="3102574" cy="55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97854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FBE1-6214-4C32-81DB-DF6A5CE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result: what to do when lost or stolen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FBFD-98A5-453E-8D12-A6D36D6D7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479" y="4452732"/>
            <a:ext cx="11657041" cy="2061658"/>
          </a:xfrm>
        </p:spPr>
        <p:txBody>
          <a:bodyPr/>
          <a:lstStyle/>
          <a:p>
            <a:r>
              <a:rPr lang="en-US" dirty="0"/>
              <a:t>Options to Retire (remove company content) or Wipe</a:t>
            </a:r>
            <a:br>
              <a:rPr lang="en-US" dirty="0"/>
            </a:br>
            <a:r>
              <a:rPr lang="en-US" dirty="0"/>
              <a:t>(factory reset) lost or stolen device remotely</a:t>
            </a:r>
          </a:p>
          <a:p>
            <a:r>
              <a:rPr lang="en-US" dirty="0"/>
              <a:t>Result from the MDM enrollment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DD27E-806C-4F74-A85F-7D013E3E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52" y="1483932"/>
            <a:ext cx="11077732" cy="26779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CFC2E5D-D499-4CE8-8236-1176B9D3DA4B}"/>
              </a:ext>
            </a:extLst>
          </p:cNvPr>
          <p:cNvSpPr/>
          <p:nvPr/>
        </p:nvSpPr>
        <p:spPr bwMode="auto">
          <a:xfrm>
            <a:off x="662610" y="1431234"/>
            <a:ext cx="834887" cy="482758"/>
          </a:xfrm>
          <a:prstGeom prst="ellipse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0F7CA4-5945-4586-B578-35103F2864E4}"/>
              </a:ext>
            </a:extLst>
          </p:cNvPr>
          <p:cNvSpPr/>
          <p:nvPr/>
        </p:nvSpPr>
        <p:spPr bwMode="auto">
          <a:xfrm>
            <a:off x="1651655" y="1431234"/>
            <a:ext cx="834887" cy="482758"/>
          </a:xfrm>
          <a:prstGeom prst="ellipse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4189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37553"/>
      </p:ext>
    </p:extLst>
  </p:cSld>
  <p:clrMapOvr>
    <a:masterClrMapping/>
  </p:clrMapOvr>
  <p:transition spd="slow" advClick="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4758722"/>
      </p:ext>
    </p:extLst>
  </p:cSld>
  <p:clrMapOvr>
    <a:masterClrMapping/>
  </p:clrMapOvr>
  <p:transition spd="slow" advClick="0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Security considerations in Exchange Online </a:t>
              </a:r>
              <a:br>
                <a:rPr lang="en-US" sz="3200" dirty="0"/>
              </a:br>
              <a:r>
                <a:rPr lang="en-US" sz="3200" dirty="0"/>
                <a:t>and SharePoint Online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Office 365 Advanced Threat Protection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Using Microsoft Intune as MDM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bg-BG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569281"/>
          </a:xfrm>
        </p:spPr>
        <p:txBody>
          <a:bodyPr/>
          <a:lstStyle/>
          <a:p>
            <a:r>
              <a:rPr lang="en-US" dirty="0"/>
              <a:t>Security considerations in Exchange </a:t>
            </a:r>
            <a:br>
              <a:rPr lang="en-US" dirty="0"/>
            </a:br>
            <a:r>
              <a:rPr lang="en-US" dirty="0"/>
              <a:t>Online and SharePoint Online</a:t>
            </a:r>
          </a:p>
        </p:txBody>
      </p:sp>
    </p:spTree>
    <p:extLst>
      <p:ext uri="{BB962C8B-B14F-4D97-AF65-F5344CB8AC3E}">
        <p14:creationId xmlns:p14="http://schemas.microsoft.com/office/powerpoint/2010/main" val="1713714363"/>
      </p:ext>
    </p:extLst>
  </p:cSld>
  <p:clrMapOvr>
    <a:masterClrMapping/>
  </p:clrMapOvr>
  <p:transition spd="slow" advClick="0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Exchange Online – restricting mailbox access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209" y="1252838"/>
            <a:ext cx="11817350" cy="5208555"/>
          </a:xfrm>
        </p:spPr>
        <p:txBody>
          <a:bodyPr>
            <a:normAutofit/>
          </a:bodyPr>
          <a:lstStyle/>
          <a:p>
            <a:r>
              <a:rPr lang="en-US" sz="3200" dirty="0"/>
              <a:t>Mailbox access settings</a:t>
            </a:r>
          </a:p>
          <a:p>
            <a:pPr lvl="1"/>
            <a:r>
              <a:rPr lang="en-US" sz="2600" dirty="0"/>
              <a:t>ActiveSync</a:t>
            </a:r>
          </a:p>
          <a:p>
            <a:pPr lvl="1"/>
            <a:r>
              <a:rPr lang="en-US" sz="2600" dirty="0"/>
              <a:t>OWA for Devices</a:t>
            </a:r>
          </a:p>
          <a:p>
            <a:pPr lvl="1"/>
            <a:r>
              <a:rPr lang="en-US" sz="2600" dirty="0"/>
              <a:t>Outlook on the web</a:t>
            </a:r>
          </a:p>
          <a:p>
            <a:pPr lvl="1"/>
            <a:r>
              <a:rPr lang="en-US" sz="2600" dirty="0"/>
              <a:t>IMAP</a:t>
            </a:r>
          </a:p>
          <a:p>
            <a:pPr lvl="1"/>
            <a:r>
              <a:rPr lang="en-US" sz="2600" dirty="0"/>
              <a:t>POP3</a:t>
            </a:r>
          </a:p>
          <a:p>
            <a:pPr lvl="1"/>
            <a:r>
              <a:rPr lang="en-US" sz="2600" dirty="0"/>
              <a:t>MAPI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3927A-A883-4C47-8948-4BAB0DDE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808" y="2620351"/>
            <a:ext cx="6400801" cy="1805354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91811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access rules in Exchange Online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209" y="1252838"/>
            <a:ext cx="11817350" cy="5144787"/>
          </a:xfrm>
        </p:spPr>
        <p:txBody>
          <a:bodyPr>
            <a:normAutofit/>
          </a:bodyPr>
          <a:lstStyle/>
          <a:p>
            <a:r>
              <a:rPr lang="en-US" sz="3200" dirty="0"/>
              <a:t>You can control access to your Exchange Online organization </a:t>
            </a:r>
            <a:br>
              <a:rPr lang="en-US" sz="3200" dirty="0"/>
            </a:br>
            <a:r>
              <a:rPr lang="en-US" sz="3200" dirty="0"/>
              <a:t>based on client properties or client access requests</a:t>
            </a:r>
          </a:p>
          <a:p>
            <a:r>
              <a:rPr lang="en-US" sz="3200" dirty="0"/>
              <a:t>Some examples:</a:t>
            </a:r>
          </a:p>
          <a:p>
            <a:pPr lvl="1"/>
            <a:r>
              <a:rPr lang="en-US" sz="2200" dirty="0"/>
              <a:t>Allow Exchange ActiveSync clients from specific IP addresses and block all other </a:t>
            </a:r>
            <a:br>
              <a:rPr lang="en-US" sz="2200" dirty="0"/>
            </a:br>
            <a:r>
              <a:rPr lang="en-US" sz="2200" dirty="0"/>
              <a:t>ActiveSync clients</a:t>
            </a:r>
          </a:p>
          <a:p>
            <a:pPr lvl="1"/>
            <a:r>
              <a:rPr lang="en-US" sz="2200" dirty="0"/>
              <a:t>Block access to Exchange Web Services (EWS) for users in specific departments, cities</a:t>
            </a:r>
            <a:br>
              <a:rPr lang="en-US" sz="2200" dirty="0"/>
            </a:br>
            <a:r>
              <a:rPr lang="en-US" sz="2200" dirty="0"/>
              <a:t>or countries</a:t>
            </a:r>
          </a:p>
          <a:p>
            <a:pPr lvl="1"/>
            <a:r>
              <a:rPr lang="en-US" sz="2200" dirty="0"/>
              <a:t>Block access to the Exchange admin center (EAC) for users in a specific country or region</a:t>
            </a:r>
          </a:p>
          <a:p>
            <a:r>
              <a:rPr lang="en-US" sz="3200" dirty="0"/>
              <a:t>Configuration only available in Exchange Online PowerShell</a:t>
            </a:r>
            <a:br>
              <a:rPr lang="en-US" sz="3200" dirty="0"/>
            </a:br>
            <a:r>
              <a:rPr lang="en-US" sz="2000" dirty="0"/>
              <a:t>(not discussed in this course)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10564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Basic vs modern authentication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34602"/>
            <a:ext cx="11817350" cy="504330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Basic authentication:</a:t>
            </a:r>
          </a:p>
          <a:p>
            <a:pPr lvl="1"/>
            <a:r>
              <a:rPr lang="en-US" sz="2800" dirty="0"/>
              <a:t>Is used in older Outlook versions (before 2013)</a:t>
            </a:r>
          </a:p>
          <a:p>
            <a:pPr lvl="1"/>
            <a:r>
              <a:rPr lang="en-US" sz="2800" dirty="0"/>
              <a:t>uses simple HTTP login methods, rather than more complex </a:t>
            </a:r>
            <a:br>
              <a:rPr lang="en-US" sz="2800" dirty="0"/>
            </a:br>
            <a:r>
              <a:rPr lang="en-US" sz="2800" dirty="0"/>
              <a:t>OAuth-based authentication mechanisms</a:t>
            </a:r>
          </a:p>
          <a:p>
            <a:pPr lvl="1"/>
            <a:r>
              <a:rPr lang="en-US" sz="3000" dirty="0"/>
              <a:t>Enabled by default in Office 365</a:t>
            </a:r>
          </a:p>
          <a:p>
            <a:r>
              <a:rPr lang="en-US" sz="3200" dirty="0"/>
              <a:t>Modern authentication:</a:t>
            </a:r>
          </a:p>
          <a:p>
            <a:pPr lvl="1"/>
            <a:r>
              <a:rPr lang="en-US" sz="2800" dirty="0"/>
              <a:t>Support for MFA (Multi-factor authentication)</a:t>
            </a:r>
          </a:p>
          <a:p>
            <a:pPr lvl="1"/>
            <a:r>
              <a:rPr lang="en-US" sz="2800" dirty="0"/>
              <a:t>Better protection from brute force and password spray attacks</a:t>
            </a:r>
          </a:p>
          <a:p>
            <a:pPr lvl="1"/>
            <a:r>
              <a:rPr lang="en-US" sz="2800" dirty="0"/>
              <a:t>Enabled by default in Office 365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33829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encryption in Exchange Online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72061-E30F-4889-829F-5122FC20D7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209" y="1252838"/>
            <a:ext cx="11817350" cy="3302637"/>
          </a:xfrm>
        </p:spPr>
        <p:txBody>
          <a:bodyPr>
            <a:normAutofit/>
          </a:bodyPr>
          <a:lstStyle/>
          <a:p>
            <a:r>
              <a:rPr lang="en-US" sz="3200" dirty="0"/>
              <a:t>Three email encryption options in Office 365:</a:t>
            </a:r>
          </a:p>
          <a:p>
            <a:pPr lvl="1"/>
            <a:r>
              <a:rPr lang="en-US" sz="3000" dirty="0"/>
              <a:t>Office 365 Message Encryption (OME)</a:t>
            </a:r>
          </a:p>
          <a:p>
            <a:pPr lvl="1"/>
            <a:r>
              <a:rPr lang="en-US" sz="3000" dirty="0"/>
              <a:t>Information Right Management (IRM)</a:t>
            </a:r>
          </a:p>
          <a:p>
            <a:pPr lvl="1"/>
            <a:r>
              <a:rPr lang="fr-FR" dirty="0"/>
              <a:t>Secure/Multipurpose Internet Mail Extensions (</a:t>
            </a:r>
            <a:r>
              <a:rPr lang="en-US" sz="3000" dirty="0"/>
              <a:t>S/MIME)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8298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Compare email encryption in Exchange Online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BD21-A2F7-44CF-83A7-B0DCE984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57" y="1461851"/>
            <a:ext cx="1265875" cy="1235913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A30E81-4578-428C-99A9-6D1E7D97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79" y="1461851"/>
            <a:ext cx="1265876" cy="1242999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F84B3-CC94-4F79-A04E-846C0A56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957" y="1461851"/>
            <a:ext cx="1296709" cy="1242999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40BAC5E-400F-4C3C-9A9E-78DE1EF40F6C}"/>
              </a:ext>
            </a:extLst>
          </p:cNvPr>
          <p:cNvSpPr txBox="1">
            <a:spLocks/>
          </p:cNvSpPr>
          <p:nvPr/>
        </p:nvSpPr>
        <p:spPr>
          <a:xfrm>
            <a:off x="312889" y="3176211"/>
            <a:ext cx="3475340" cy="330263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sz="2000" dirty="0"/>
              <a:t>Built on </a:t>
            </a:r>
            <a:r>
              <a:rPr lang="en-US" sz="2000" u="sng" dirty="0"/>
              <a:t>Azure RMS</a:t>
            </a:r>
            <a:br>
              <a:rPr lang="en-US" sz="2400" dirty="0"/>
            </a:br>
            <a:r>
              <a:rPr lang="en-US" sz="1800" dirty="0"/>
              <a:t>(Rights Management Services)</a:t>
            </a:r>
          </a:p>
          <a:p>
            <a:pPr marL="227013" indent="-227013"/>
            <a:r>
              <a:rPr lang="en-US" sz="2000" dirty="0"/>
              <a:t>Use Azure RMS templates to:</a:t>
            </a:r>
          </a:p>
          <a:p>
            <a:pPr marL="760079" lvl="1" indent="-227013">
              <a:lnSpc>
                <a:spcPct val="80000"/>
              </a:lnSpc>
            </a:pPr>
            <a:r>
              <a:rPr lang="en-US" sz="1800" dirty="0"/>
              <a:t>Only encrypt</a:t>
            </a:r>
          </a:p>
          <a:p>
            <a:pPr marL="760079" lvl="1" indent="-227013">
              <a:lnSpc>
                <a:spcPct val="80000"/>
              </a:lnSpc>
            </a:pPr>
            <a:r>
              <a:rPr lang="en-US" sz="1800" dirty="0"/>
              <a:t>Do not forward</a:t>
            </a:r>
          </a:p>
          <a:p>
            <a:pPr marL="760079" lvl="1" indent="-227013">
              <a:lnSpc>
                <a:spcPct val="80000"/>
              </a:lnSpc>
            </a:pPr>
            <a:r>
              <a:rPr lang="en-US" sz="1800" dirty="0"/>
              <a:t>Company protect</a:t>
            </a:r>
          </a:p>
          <a:p>
            <a:pPr marL="227013" indent="-227013">
              <a:lnSpc>
                <a:spcPct val="80000"/>
              </a:lnSpc>
            </a:pPr>
            <a:r>
              <a:rPr lang="en-US" sz="2000" dirty="0"/>
              <a:t>No additional setup required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14A052A-9BD2-4C4F-874C-3452E076FA52}"/>
              </a:ext>
            </a:extLst>
          </p:cNvPr>
          <p:cNvSpPr txBox="1">
            <a:spLocks/>
          </p:cNvSpPr>
          <p:nvPr/>
        </p:nvSpPr>
        <p:spPr>
          <a:xfrm>
            <a:off x="4242159" y="3176208"/>
            <a:ext cx="3475340" cy="330263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sz="2000" dirty="0"/>
              <a:t>Can configure Exchange </a:t>
            </a:r>
            <a:br>
              <a:rPr lang="en-US" sz="2000" dirty="0"/>
            </a:br>
            <a:r>
              <a:rPr lang="en-US" sz="2000" dirty="0"/>
              <a:t>Online IRM to use </a:t>
            </a:r>
            <a:br>
              <a:rPr lang="en-US" sz="2000" dirty="0"/>
            </a:br>
            <a:r>
              <a:rPr lang="en-US" sz="2000" dirty="0"/>
              <a:t>on-premises AD RMS</a:t>
            </a:r>
          </a:p>
          <a:p>
            <a:pPr marL="227013" indent="-227013"/>
            <a:r>
              <a:rPr lang="en-US" sz="2000" dirty="0"/>
              <a:t>Not very common</a:t>
            </a:r>
            <a:endParaRPr lang="en-US" sz="18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102A4AA-F4DC-4B69-8509-BCF8331D8EEC}"/>
              </a:ext>
            </a:extLst>
          </p:cNvPr>
          <p:cNvSpPr txBox="1">
            <a:spLocks/>
          </p:cNvSpPr>
          <p:nvPr/>
        </p:nvSpPr>
        <p:spPr>
          <a:xfrm>
            <a:off x="8288035" y="3176209"/>
            <a:ext cx="3475340" cy="330263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sz="2000" dirty="0"/>
              <a:t>Well known protocol</a:t>
            </a:r>
          </a:p>
          <a:p>
            <a:pPr marL="227013" indent="-227013"/>
            <a:r>
              <a:rPr lang="en-US" sz="2000" dirty="0"/>
              <a:t>Used for encryption and </a:t>
            </a:r>
            <a:br>
              <a:rPr lang="en-US" sz="2000" dirty="0"/>
            </a:br>
            <a:r>
              <a:rPr lang="en-US" sz="2000" dirty="0"/>
              <a:t>signing</a:t>
            </a:r>
          </a:p>
          <a:p>
            <a:pPr marL="227013" indent="-227013"/>
            <a:r>
              <a:rPr lang="en-US" sz="2000" dirty="0"/>
              <a:t>Requires certificates and </a:t>
            </a:r>
            <a:br>
              <a:rPr lang="en-US" sz="2000" dirty="0"/>
            </a:br>
            <a:r>
              <a:rPr lang="en-US" sz="2000" dirty="0"/>
              <a:t>publishing infrastructure</a:t>
            </a:r>
          </a:p>
          <a:p>
            <a:pPr marL="227013" indent="-227013"/>
            <a:r>
              <a:rPr lang="en-US" sz="2000" dirty="0"/>
              <a:t>You must have the public </a:t>
            </a:r>
            <a:br>
              <a:rPr lang="en-US" sz="2000" dirty="0"/>
            </a:br>
            <a:r>
              <a:rPr lang="en-US" sz="2000" dirty="0"/>
              <a:t>keys for each recipient</a:t>
            </a:r>
            <a:br>
              <a:rPr lang="en-US" sz="20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3179694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32506</TotalTime>
  <Words>888</Words>
  <Application>Microsoft Office PowerPoint</Application>
  <PresentationFormat>Widescreen</PresentationFormat>
  <Paragraphs>238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Consolas</vt:lpstr>
      <vt:lpstr>Segoe UI</vt:lpstr>
      <vt:lpstr>Segoe UI Light</vt:lpstr>
      <vt:lpstr>Wingdings</vt:lpstr>
      <vt:lpstr>Wingdings 2</vt:lpstr>
      <vt:lpstr>1_SoftUni3_1</vt:lpstr>
      <vt:lpstr>Security considerations in Exchange and SharePoint Online. Mobile Device Management</vt:lpstr>
      <vt:lpstr>Questions</vt:lpstr>
      <vt:lpstr>Table of Contents</vt:lpstr>
      <vt:lpstr>PowerPoint Presentation</vt:lpstr>
      <vt:lpstr>Exchange Online – restricting mailbox access</vt:lpstr>
      <vt:lpstr>Client access rules in Exchange Online</vt:lpstr>
      <vt:lpstr>Basic vs modern authentication</vt:lpstr>
      <vt:lpstr>Email encryption in Exchange Online</vt:lpstr>
      <vt:lpstr>Compare email encryption in Exchange Online </vt:lpstr>
      <vt:lpstr>SharePoint Online – anonymous links</vt:lpstr>
      <vt:lpstr>SharePoint Online – limit sharing by domain</vt:lpstr>
      <vt:lpstr>Access control in SharePoint Online</vt:lpstr>
      <vt:lpstr>Questions</vt:lpstr>
      <vt:lpstr>PowerPoint Presentation</vt:lpstr>
      <vt:lpstr>What is Office 365 ATP</vt:lpstr>
      <vt:lpstr>What is Office 365 ATP (2)</vt:lpstr>
      <vt:lpstr>Safe attachments</vt:lpstr>
      <vt:lpstr>Safe links</vt:lpstr>
      <vt:lpstr>Questions</vt:lpstr>
      <vt:lpstr>PowerPoint Presentation</vt:lpstr>
      <vt:lpstr>Security vs usability</vt:lpstr>
      <vt:lpstr>Mobility is the new normal</vt:lpstr>
      <vt:lpstr>User vs IT</vt:lpstr>
      <vt:lpstr>Full lifecycle management</vt:lpstr>
      <vt:lpstr>Mobile Application Management (MAM)</vt:lpstr>
      <vt:lpstr>Mobile Device Management (MDM)</vt:lpstr>
      <vt:lpstr>Which client app?</vt:lpstr>
      <vt:lpstr>Conditional access</vt:lpstr>
      <vt:lpstr>Conditional access (2)</vt:lpstr>
      <vt:lpstr>The result: restricted paste</vt:lpstr>
      <vt:lpstr>The result: restricted screenshots</vt:lpstr>
      <vt:lpstr>The result: downloads</vt:lpstr>
      <vt:lpstr>The result: disabled camera</vt:lpstr>
      <vt:lpstr>The result: what to do when lost or stolen device</vt:lpstr>
      <vt:lpstr>Questions</vt:lpstr>
      <vt:lpstr>PowerPoint Presentation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1036</cp:revision>
  <dcterms:created xsi:type="dcterms:W3CDTF">2018-05-23T13:08:44Z</dcterms:created>
  <dcterms:modified xsi:type="dcterms:W3CDTF">2019-08-27T14:29:42Z</dcterms:modified>
</cp:coreProperties>
</file>